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5" r:id="rId2"/>
    <p:sldId id="410" r:id="rId3"/>
    <p:sldId id="411" r:id="rId4"/>
    <p:sldId id="412" r:id="rId5"/>
    <p:sldId id="418" r:id="rId6"/>
    <p:sldId id="419" r:id="rId7"/>
    <p:sldId id="420" r:id="rId8"/>
    <p:sldId id="421" r:id="rId9"/>
    <p:sldId id="422" r:id="rId10"/>
    <p:sldId id="426" r:id="rId11"/>
    <p:sldId id="428" r:id="rId12"/>
    <p:sldId id="427" r:id="rId13"/>
    <p:sldId id="429" r:id="rId14"/>
    <p:sldId id="431" r:id="rId15"/>
    <p:sldId id="432" r:id="rId16"/>
    <p:sldId id="433" r:id="rId17"/>
    <p:sldId id="430" r:id="rId18"/>
    <p:sldId id="257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华文细黑" panose="02010600040101010101" pitchFamily="2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汉仪中黑简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6" orient="horz" pos="5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F246E"/>
    <a:srgbClr val="FCFCFC"/>
    <a:srgbClr val="4CA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0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76" y="1112"/>
      </p:cViewPr>
      <p:guideLst>
        <p:guide orient="horz" pos="2160"/>
        <p:guide pos="3840"/>
        <p:guide pos="257"/>
        <p:guide pos="7423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19A60-9DBA-414E-9A0D-42EC64644E85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F2498-3796-41E6-AC03-8A8A37FF75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57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2498-3796-41E6-AC03-8A8A37FF758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4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2498-3796-41E6-AC03-8A8A37FF758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43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2498-3796-41E6-AC03-8A8A37FF758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13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2498-3796-41E6-AC03-8A8A37FF758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7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2498-3796-41E6-AC03-8A8A37FF758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773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2498-3796-41E6-AC03-8A8A37FF758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135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2498-3796-41E6-AC03-8A8A37FF758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90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2498-3796-41E6-AC03-8A8A37FF758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4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635E2-2965-4304-BAE5-A2E831C93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15E6C5-5705-44AB-86D9-000FD6F0A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7DA79-F89C-4067-A26B-04D8ECEF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D2E4F-E199-4D9E-B40B-DD4D80FA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2A879-5470-48D5-94BD-7E33F5CD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53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23283-2F9E-4D74-93BA-A1968018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2D734F-169D-4FD4-9E5C-67C9EB0FE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54094-7A61-42A7-A666-9AC7E465E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E67276-4A91-4DED-BD13-3FDFAAD9F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99E95-0C9F-4A40-A787-34248533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00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0347C8-BB64-4F4E-BE8B-E25A134E5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FCBBCE-85A0-4E2A-928D-F2619FB92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443F1C-B15E-4CBD-9975-A49C44E0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435148-0A6D-40E9-BD70-FBA8ED45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07184-97B7-4E69-BB0F-34E6E128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00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9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BCAAF-79EE-4DB3-9721-149BC00B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A37844-4D35-4E93-855A-25D34315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A10A7-1EAD-4A17-90C6-88E51D5C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E3E060-8BA7-48CB-A95A-F290DD826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4C31B2-10E6-4D12-8D10-149F736F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9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EC861-298E-4798-8605-DDF65C64D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63E7A1-A7F9-439B-99F2-2294B3277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9DB0A-AD12-4DAA-A6C1-555718AD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165EA-1FB6-45E7-AE3B-1E1AFE42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75B1-7E33-4B5D-83A6-5978F09B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7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4AC91-B536-4350-822D-507A31C8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B2A07F-783F-4E32-8E1C-B7E2647B5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A51395-48E5-4D57-92AA-BF24088B1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4E4026-E6A4-4A2A-8D0F-0996EC1E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7C0381-A5C3-49F2-8E8D-3D444EEB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60670-6809-4E15-89C3-44A097B3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5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1816D-D38A-4226-8D21-0E96F24E3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9CF997-1EB5-4853-8C54-73CCBD6D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D900F9-157C-47F8-ACB5-062D0A888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449A5F-497C-4D55-B5FA-D24B6848A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F950EA-B468-400F-B95D-A09829FC5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E7324B-970A-49D1-B94D-3506999E5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543D5C-51DD-448F-B23A-8F9CB848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BA0163-3626-48AB-B915-54732417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88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F92CD-1680-4E15-916E-44B2A04C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BA49F3-CCCB-40DC-94FE-09956C7C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429D40-2C54-451C-8C26-10132F28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63C3CE-0485-452A-AB6D-88F32568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24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1BE0D2-010F-4448-BF5A-909474C0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E1630F-4ECE-433B-A8FE-EB3BB830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ED656C-47F6-4F42-91BE-B28AC3E3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2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CA531-A8EA-4E6B-B3A2-0635E2E4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21A3A-A779-486F-AB8F-69C0E88EC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37D692-6926-441A-849F-F71E53974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1B9402-9153-4F36-91DC-52E0260A3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BAA2C8-6A04-4CE7-AE97-75DCA877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3EEE7-BBFB-4DCE-92B1-EE357AB6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41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1DBA1-F87E-4EC2-9C5D-478DDBBF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7F30C2-27FD-46AF-B453-B2199D7E7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7FC8EB-E18C-48AB-90AF-FBCC03087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001CD6-7F01-41C1-AB73-B3BC5917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62A29D-2240-4127-A006-482A7E4A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68188A-25D4-4EE2-95C1-5459BFA5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6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2426E1-806E-4F77-8113-6F4F8057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0B91E1-27ED-43C5-994C-6E9B07EB0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226A2-0661-4770-B14C-2A6404B4B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3469A-34C1-47AE-8CC6-77A419D4D5D2}" type="datetimeFigureOut">
              <a:rPr lang="zh-CN" altLang="en-US" smtClean="0"/>
              <a:t>2022/8/10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FB2AC5-D315-4C3B-AC46-0829F044D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C4A3C-53D0-4D25-B514-D2CF145CC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DFEE1-73CE-48CE-8DD1-6269BFCA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93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D2C6B015-677F-AB24-07C5-8A26D4FEF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627" y="-91440"/>
            <a:ext cx="5654999" cy="7022592"/>
          </a:xfrm>
          <a:prstGeom prst="rect">
            <a:avLst/>
          </a:prstGeom>
        </p:spPr>
      </p:pic>
      <p:pic>
        <p:nvPicPr>
          <p:cNvPr id="27" name="Picture 2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CFAEBD2-DC10-E857-C8A7-FDA6F5067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5" r="41608" b="9065"/>
          <a:stretch/>
        </p:blipFill>
        <p:spPr>
          <a:xfrm>
            <a:off x="-12631" y="0"/>
            <a:ext cx="4891355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1992D93-7AFA-4A9F-A36B-EF0353E4F56A}"/>
              </a:ext>
            </a:extLst>
          </p:cNvPr>
          <p:cNvSpPr/>
          <p:nvPr/>
        </p:nvSpPr>
        <p:spPr>
          <a:xfrm>
            <a:off x="5388427" y="0"/>
            <a:ext cx="6803571" cy="685800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0F163F-A19F-481E-8450-1C62F50F44F2}"/>
              </a:ext>
            </a:extLst>
          </p:cNvPr>
          <p:cNvSpPr txBox="1"/>
          <p:nvPr/>
        </p:nvSpPr>
        <p:spPr>
          <a:xfrm>
            <a:off x="5547856" y="2416684"/>
            <a:ext cx="6084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Assignment 2</a:t>
            </a:r>
            <a:r>
              <a:rPr lang="en-US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AU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Research</a:t>
            </a:r>
            <a:r>
              <a:rPr lang="en-AU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en-AU" sz="4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AU" sz="4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	    </a:t>
            </a:r>
            <a:r>
              <a:rPr lang="en-AU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Synergistically restore proactive platforms through quality data. Distinctively leverage existing…">
            <a:extLst>
              <a:ext uri="{FF2B5EF4-FFF2-40B4-BE49-F238E27FC236}">
                <a16:creationId xmlns:a16="http://schemas.microsoft.com/office/drawing/2014/main" id="{9F4E6C30-C0B3-448B-A0D4-B9E5C56C29D3}"/>
              </a:ext>
            </a:extLst>
          </p:cNvPr>
          <p:cNvSpPr txBox="1"/>
          <p:nvPr/>
        </p:nvSpPr>
        <p:spPr>
          <a:xfrm>
            <a:off x="5759767" y="3792181"/>
            <a:ext cx="5448790" cy="60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 b="0">
                <a:solidFill>
                  <a:srgbClr val="9AA2A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linear wait solution to solve the Lamport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AU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Concurrency Algorithm problem.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733906-A807-49C3-8AA2-86C5A8314E60}"/>
              </a:ext>
            </a:extLst>
          </p:cNvPr>
          <p:cNvSpPr/>
          <p:nvPr/>
        </p:nvSpPr>
        <p:spPr>
          <a:xfrm>
            <a:off x="4317558" y="1252363"/>
            <a:ext cx="7194836" cy="4114800"/>
          </a:xfrm>
          <a:prstGeom prst="rect">
            <a:avLst/>
          </a:prstGeom>
          <a:noFill/>
          <a:ln w="1143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Synergistically restore proactive platforms through quality data. Distinctively leverage existing…">
            <a:extLst>
              <a:ext uri="{FF2B5EF4-FFF2-40B4-BE49-F238E27FC236}">
                <a16:creationId xmlns:a16="http://schemas.microsoft.com/office/drawing/2014/main" id="{7D2F99AA-6357-6D6E-AED8-C08B65610ABC}"/>
              </a:ext>
            </a:extLst>
          </p:cNvPr>
          <p:cNvSpPr txBox="1"/>
          <p:nvPr/>
        </p:nvSpPr>
        <p:spPr>
          <a:xfrm>
            <a:off x="5258444" y="4503386"/>
            <a:ext cx="5688013" cy="22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defRPr sz="1800" b="0">
                <a:solidFill>
                  <a:srgbClr val="9AA2A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AU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Jinghan Wang</a:t>
            </a:r>
            <a:endParaRPr lang="en-US" altLang="zh-CN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3" name="Picture 22" descr="A picture containing person, person, wearing, suit&#10;&#10;Description automatically generated">
            <a:extLst>
              <a:ext uri="{FF2B5EF4-FFF2-40B4-BE49-F238E27FC236}">
                <a16:creationId xmlns:a16="http://schemas.microsoft.com/office/drawing/2014/main" id="{9E3E331C-A2CA-E1F7-71D5-FF17CD1FE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719" y="276754"/>
            <a:ext cx="1811477" cy="1811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6DC42B-DFB1-7086-4F16-DBAEBF86A899}"/>
              </a:ext>
            </a:extLst>
          </p:cNvPr>
          <p:cNvSpPr txBox="1"/>
          <p:nvPr/>
        </p:nvSpPr>
        <p:spPr>
          <a:xfrm>
            <a:off x="5669351" y="1903478"/>
            <a:ext cx="6267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COMP3151 </a:t>
            </a:r>
            <a:r>
              <a:rPr lang="en-US" sz="1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22T2</a:t>
            </a:r>
          </a:p>
        </p:txBody>
      </p:sp>
    </p:spTree>
    <p:extLst>
      <p:ext uri="{BB962C8B-B14F-4D97-AF65-F5344CB8AC3E}">
        <p14:creationId xmlns:p14="http://schemas.microsoft.com/office/powerpoint/2010/main" val="56643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2" grpId="0" animBg="1"/>
      <p:bldP spid="18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EB2282CE-0316-93C4-1152-A8486EBF900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D7849004-280A-A147-1068-7FBA41C7CFE2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Implementation problem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3" name="Picture 2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2A4C3B0-2F0F-C833-BD71-7D068BEDE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2410165" y="2022842"/>
            <a:ext cx="4694135" cy="3887996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FB4CC69-F4C5-4A99-8E74-E5E09E0B0326}"/>
              </a:ext>
            </a:extLst>
          </p:cNvPr>
          <p:cNvSpPr/>
          <p:nvPr/>
        </p:nvSpPr>
        <p:spPr>
          <a:xfrm>
            <a:off x="2406646" y="3062719"/>
            <a:ext cx="3467953" cy="366109"/>
          </a:xfrm>
          <a:prstGeom prst="roundRect">
            <a:avLst/>
          </a:pr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0B90C8D-572A-BFDF-4482-E4CB4A7F7122}"/>
              </a:ext>
            </a:extLst>
          </p:cNvPr>
          <p:cNvSpPr/>
          <p:nvPr/>
        </p:nvSpPr>
        <p:spPr>
          <a:xfrm>
            <a:off x="2406646" y="3620416"/>
            <a:ext cx="3794129" cy="366109"/>
          </a:xfrm>
          <a:prstGeom prst="roundRect">
            <a:avLst/>
          </a:pr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E76C476-B046-E534-456A-BAF1A57F4304}"/>
              </a:ext>
            </a:extLst>
          </p:cNvPr>
          <p:cNvSpPr/>
          <p:nvPr/>
        </p:nvSpPr>
        <p:spPr>
          <a:xfrm>
            <a:off x="2410165" y="4477375"/>
            <a:ext cx="3467953" cy="366109"/>
          </a:xfrm>
          <a:prstGeom prst="roundRect">
            <a:avLst/>
          </a:pr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867C7C7-5739-2B05-1E26-4286334A2E42}"/>
              </a:ext>
            </a:extLst>
          </p:cNvPr>
          <p:cNvSpPr/>
          <p:nvPr/>
        </p:nvSpPr>
        <p:spPr>
          <a:xfrm>
            <a:off x="2545772" y="5150468"/>
            <a:ext cx="3467953" cy="366109"/>
          </a:xfrm>
          <a:prstGeom prst="roundRect">
            <a:avLst/>
          </a:pr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04FBE7D-7187-9F4C-60E1-11D351F7CE17}"/>
              </a:ext>
            </a:extLst>
          </p:cNvPr>
          <p:cNvSpPr/>
          <p:nvPr/>
        </p:nvSpPr>
        <p:spPr>
          <a:xfrm>
            <a:off x="2545772" y="3943520"/>
            <a:ext cx="3794129" cy="366109"/>
          </a:xfrm>
          <a:prstGeom prst="roundRect">
            <a:avLst/>
          </a:pr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512FD-C028-C087-7DE2-E2258F35F1FE}"/>
              </a:ext>
            </a:extLst>
          </p:cNvPr>
          <p:cNvSpPr txBox="1"/>
          <p:nvPr/>
        </p:nvSpPr>
        <p:spPr>
          <a:xfrm>
            <a:off x="7776113" y="3401115"/>
            <a:ext cx="2609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Travel the array,</a:t>
            </a:r>
          </a:p>
          <a:p>
            <a:r>
              <a:rPr lang="en-US" dirty="0"/>
              <a:t>Time complexity is O(n), </a:t>
            </a:r>
          </a:p>
          <a:p>
            <a:r>
              <a:rPr lang="en-US" dirty="0"/>
              <a:t>After we check the value, we cannot ensure that whether the value is original</a:t>
            </a: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B1B6C690-A5D6-E2BD-A0FA-874467F4274C}"/>
              </a:ext>
            </a:extLst>
          </p:cNvPr>
          <p:cNvSpPr/>
          <p:nvPr/>
        </p:nvSpPr>
        <p:spPr>
          <a:xfrm>
            <a:off x="6786563" y="3120557"/>
            <a:ext cx="642937" cy="2258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99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2" grpId="1" animBg="1"/>
      <p:bldP spid="43" grpId="1" animBg="1"/>
      <p:bldP spid="44" grpId="1" animBg="1"/>
      <p:bldP spid="45" grpId="1" animBg="1"/>
      <p:bldP spid="46" grpId="1" animBg="1"/>
      <p:bldP spid="61" grpId="0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EB2282CE-0316-93C4-1152-A8486EBF900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3484321C-B48F-045D-53F3-C17B6750712A}"/>
              </a:ext>
            </a:extLst>
          </p:cNvPr>
          <p:cNvSpPr txBox="1"/>
          <p:nvPr/>
        </p:nvSpPr>
        <p:spPr>
          <a:xfrm>
            <a:off x="2735387" y="3036799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Implementation with Java 11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66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A95241B-6DE0-91FF-49AB-119B28BDC0A7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18" name="任意多边形 14">
              <a:extLst>
                <a:ext uri="{FF2B5EF4-FFF2-40B4-BE49-F238E27FC236}">
                  <a16:creationId xmlns:a16="http://schemas.microsoft.com/office/drawing/2014/main" id="{A3FFC9DB-9EFA-F064-1F1E-2B7BD0BC1614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19" name="任意多边形 12">
              <a:extLst>
                <a:ext uri="{FF2B5EF4-FFF2-40B4-BE49-F238E27FC236}">
                  <a16:creationId xmlns:a16="http://schemas.microsoft.com/office/drawing/2014/main" id="{B76DB033-B291-5AEC-F536-BF8879503340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20" name="任意多边形 8">
              <a:extLst>
                <a:ext uri="{FF2B5EF4-FFF2-40B4-BE49-F238E27FC236}">
                  <a16:creationId xmlns:a16="http://schemas.microsoft.com/office/drawing/2014/main" id="{8A55F841-96FA-949C-9209-68E83FA38A8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21" name="任意多边形 10">
              <a:extLst>
                <a:ext uri="{FF2B5EF4-FFF2-40B4-BE49-F238E27FC236}">
                  <a16:creationId xmlns:a16="http://schemas.microsoft.com/office/drawing/2014/main" id="{DA0C225F-0B31-CE91-CA5C-584E6C4B715B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22" name="任意多边形 4">
              <a:extLst>
                <a:ext uri="{FF2B5EF4-FFF2-40B4-BE49-F238E27FC236}">
                  <a16:creationId xmlns:a16="http://schemas.microsoft.com/office/drawing/2014/main" id="{E558B980-ED9F-59FF-DCB8-1F4DB8D63C54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23" name="任意多边形 23">
              <a:extLst>
                <a:ext uri="{FF2B5EF4-FFF2-40B4-BE49-F238E27FC236}">
                  <a16:creationId xmlns:a16="http://schemas.microsoft.com/office/drawing/2014/main" id="{C6FFC174-BE0A-35A8-7DBB-CFC19684A1C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24" name="任意多边形 13">
              <a:extLst>
                <a:ext uri="{FF2B5EF4-FFF2-40B4-BE49-F238E27FC236}">
                  <a16:creationId xmlns:a16="http://schemas.microsoft.com/office/drawing/2014/main" id="{822DEC33-66E7-DCCF-C517-67C7B92A41F9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25" name="任意多边形 11">
              <a:extLst>
                <a:ext uri="{FF2B5EF4-FFF2-40B4-BE49-F238E27FC236}">
                  <a16:creationId xmlns:a16="http://schemas.microsoft.com/office/drawing/2014/main" id="{F93689DE-5038-076C-56F7-893C5EA128A2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27" name="任意多边形 20">
              <a:extLst>
                <a:ext uri="{FF2B5EF4-FFF2-40B4-BE49-F238E27FC236}">
                  <a16:creationId xmlns:a16="http://schemas.microsoft.com/office/drawing/2014/main" id="{B02ABA06-3A7E-4E03-4F03-16DA7918FD48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29" name="直接连接符 30">
              <a:extLst>
                <a:ext uri="{FF2B5EF4-FFF2-40B4-BE49-F238E27FC236}">
                  <a16:creationId xmlns:a16="http://schemas.microsoft.com/office/drawing/2014/main" id="{F2E4A437-E849-6E57-C378-AF225D3E4C67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2">
              <a:extLst>
                <a:ext uri="{FF2B5EF4-FFF2-40B4-BE49-F238E27FC236}">
                  <a16:creationId xmlns:a16="http://schemas.microsoft.com/office/drawing/2014/main" id="{E3642B33-8DC8-37C3-D5B9-C9ED5B0966FB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3">
              <a:extLst>
                <a:ext uri="{FF2B5EF4-FFF2-40B4-BE49-F238E27FC236}">
                  <a16:creationId xmlns:a16="http://schemas.microsoft.com/office/drawing/2014/main" id="{C4DD93E7-40AD-1A3B-79D3-48084F146767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4">
              <a:extLst>
                <a:ext uri="{FF2B5EF4-FFF2-40B4-BE49-F238E27FC236}">
                  <a16:creationId xmlns:a16="http://schemas.microsoft.com/office/drawing/2014/main" id="{705B086A-4219-B251-662A-2AD7F17ADBF8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EB2282CE-0316-93C4-1152-A8486EBF900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48B43332-3028-E653-76C7-F421B6646A77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 Proof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AEEFB-457F-315E-B3D1-BBCBEFF8225B}"/>
              </a:ext>
            </a:extLst>
          </p:cNvPr>
          <p:cNvSpPr txBox="1"/>
          <p:nvPr/>
        </p:nvSpPr>
        <p:spPr>
          <a:xfrm>
            <a:off x="1833880" y="2222708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preserves mutual exclusion.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C5A32DF-719B-8A35-1FED-8EC0BCF5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7666FB-EB82-8D4C-D5CB-750DC70C25F5}"/>
              </a:ext>
            </a:extLst>
          </p:cNvPr>
          <p:cNvSpPr/>
          <p:nvPr/>
        </p:nvSpPr>
        <p:spPr>
          <a:xfrm>
            <a:off x="6693984" y="4572453"/>
            <a:ext cx="3467953" cy="36933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714F2-7D9B-AC5E-5EA9-97CA4B25E095}"/>
              </a:ext>
            </a:extLst>
          </p:cNvPr>
          <p:cNvSpPr txBox="1"/>
          <p:nvPr/>
        </p:nvSpPr>
        <p:spPr>
          <a:xfrm>
            <a:off x="1320171" y="4571568"/>
            <a:ext cx="465102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process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want to enter critical section: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Flag 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 = 4,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all process j &lt;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flag [j] &lt;= 1. If else, wait until the flag 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 = 0 or flag 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 =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C8A113-3303-7330-DE94-7CD5032231E2}"/>
              </a:ext>
            </a:extLst>
          </p:cNvPr>
          <p:cNvCxnSpPr/>
          <p:nvPr/>
        </p:nvCxnSpPr>
        <p:spPr>
          <a:xfrm flipH="1">
            <a:off x="5851495" y="4696591"/>
            <a:ext cx="629920" cy="52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0F77B54-04BE-A21C-9B0B-552D6EE2E94B}"/>
              </a:ext>
            </a:extLst>
          </p:cNvPr>
          <p:cNvSpPr/>
          <p:nvPr/>
        </p:nvSpPr>
        <p:spPr>
          <a:xfrm>
            <a:off x="6726250" y="3107030"/>
            <a:ext cx="3467953" cy="138913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BE859-779F-BDB5-050E-4F3DCB4EFCB8}"/>
              </a:ext>
            </a:extLst>
          </p:cNvPr>
          <p:cNvSpPr txBox="1"/>
          <p:nvPr/>
        </p:nvSpPr>
        <p:spPr>
          <a:xfrm>
            <a:off x="1426284" y="3041097"/>
            <a:ext cx="465102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flag[j] = 4, the P11 be blocked, No process can enter  waiting room , until all waiting room process exit from CS.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C02087-B575-FA67-9E14-7BAF645FD264}"/>
              </a:ext>
            </a:extLst>
          </p:cNvPr>
          <p:cNvCxnSpPr>
            <a:cxnSpLocks/>
          </p:cNvCxnSpPr>
          <p:nvPr/>
        </p:nvCxnSpPr>
        <p:spPr>
          <a:xfrm flipH="1" flipV="1">
            <a:off x="5870047" y="3597102"/>
            <a:ext cx="680383" cy="2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9009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 animBg="1"/>
      <p:bldP spid="10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3029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EB2282CE-0316-93C4-1152-A8486EBF900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48B43332-3028-E653-76C7-F421B6646A77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 Proof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AEEFB-457F-315E-B3D1-BBCBEFF8225B}"/>
              </a:ext>
            </a:extLst>
          </p:cNvPr>
          <p:cNvSpPr txBox="1"/>
          <p:nvPr/>
        </p:nvSpPr>
        <p:spPr>
          <a:xfrm>
            <a:off x="1833880" y="2222708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preserves mutual exclusion.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20925-40C9-50AE-8488-8DAECB659586}"/>
              </a:ext>
            </a:extLst>
          </p:cNvPr>
          <p:cNvSpPr txBox="1"/>
          <p:nvPr/>
        </p:nvSpPr>
        <p:spPr>
          <a:xfrm>
            <a:off x="1833880" y="2686060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prevents deadlock.</a:t>
            </a:r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C5A32DF-719B-8A35-1FED-8EC0BCF5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810CD551-2DB3-2B24-62F7-017D219A6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50511"/>
              </p:ext>
            </p:extLst>
          </p:nvPr>
        </p:nvGraphicFramePr>
        <p:xfrm>
          <a:off x="1833880" y="3894086"/>
          <a:ext cx="39598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5">
                  <a:extLst>
                    <a:ext uri="{9D8B030D-6E8A-4147-A177-3AD203B41FA5}">
                      <a16:colId xmlns:a16="http://schemas.microsoft.com/office/drawing/2014/main" val="1648628500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37218796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861268662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6469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79515"/>
                  </a:ext>
                </a:extLst>
              </a:tr>
            </a:tbl>
          </a:graphicData>
        </a:graphic>
      </p:graphicFrame>
      <p:sp>
        <p:nvSpPr>
          <p:cNvPr id="15" name="Multiply 14">
            <a:extLst>
              <a:ext uri="{FF2B5EF4-FFF2-40B4-BE49-F238E27FC236}">
                <a16:creationId xmlns:a16="http://schemas.microsoft.com/office/drawing/2014/main" id="{4A6CCB11-AFC2-AE09-AD09-828C0A136F88}"/>
              </a:ext>
            </a:extLst>
          </p:cNvPr>
          <p:cNvSpPr/>
          <p:nvPr/>
        </p:nvSpPr>
        <p:spPr>
          <a:xfrm>
            <a:off x="4040134" y="4440273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75F5F7-0DB6-EE41-7496-D6BA53BC077E}"/>
              </a:ext>
            </a:extLst>
          </p:cNvPr>
          <p:cNvCxnSpPr>
            <a:cxnSpLocks/>
          </p:cNvCxnSpPr>
          <p:nvPr/>
        </p:nvCxnSpPr>
        <p:spPr>
          <a:xfrm>
            <a:off x="9184036" y="3557334"/>
            <a:ext cx="1174084" cy="313610"/>
          </a:xfrm>
          <a:prstGeom prst="bentConnector3">
            <a:avLst>
              <a:gd name="adj1" fmla="val 142402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4598618F-4297-775A-8C34-C46173727DB1}"/>
              </a:ext>
            </a:extLst>
          </p:cNvPr>
          <p:cNvSpPr/>
          <p:nvPr/>
        </p:nvSpPr>
        <p:spPr>
          <a:xfrm rot="16200000" flipH="1">
            <a:off x="6152345" y="3609869"/>
            <a:ext cx="933367" cy="821104"/>
          </a:xfrm>
          <a:prstGeom prst="circularArrow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41A1A9D-46BE-F7CE-6ED4-9689A75B85BD}"/>
              </a:ext>
            </a:extLst>
          </p:cNvPr>
          <p:cNvSpPr/>
          <p:nvPr/>
        </p:nvSpPr>
        <p:spPr>
          <a:xfrm>
            <a:off x="6254439" y="3383782"/>
            <a:ext cx="3467953" cy="36933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143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2" grpId="0" animBg="1"/>
      <p:bldP spid="52" grpId="1" animBg="1"/>
      <p:bldP spid="54" grpId="0" animBg="1"/>
      <p:bldP spid="5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3029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EB2282CE-0316-93C4-1152-A8486EBF900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48B43332-3028-E653-76C7-F421B6646A77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 Proof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AEEFB-457F-315E-B3D1-BBCBEFF8225B}"/>
              </a:ext>
            </a:extLst>
          </p:cNvPr>
          <p:cNvSpPr txBox="1"/>
          <p:nvPr/>
        </p:nvSpPr>
        <p:spPr>
          <a:xfrm>
            <a:off x="1833880" y="2222708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preserves mutual exclusion.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20925-40C9-50AE-8488-8DAECB659586}"/>
              </a:ext>
            </a:extLst>
          </p:cNvPr>
          <p:cNvSpPr txBox="1"/>
          <p:nvPr/>
        </p:nvSpPr>
        <p:spPr>
          <a:xfrm>
            <a:off x="1833880" y="2686060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prevents deadlock.</a:t>
            </a:r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C5A32DF-719B-8A35-1FED-8EC0BCF5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810CD551-2DB3-2B24-62F7-017D219A61E8}"/>
              </a:ext>
            </a:extLst>
          </p:cNvPr>
          <p:cNvGraphicFramePr>
            <a:graphicFrameLocks noGrp="1"/>
          </p:cNvGraphicFramePr>
          <p:nvPr/>
        </p:nvGraphicFramePr>
        <p:xfrm>
          <a:off x="1833880" y="3894086"/>
          <a:ext cx="39598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5">
                  <a:extLst>
                    <a:ext uri="{9D8B030D-6E8A-4147-A177-3AD203B41FA5}">
                      <a16:colId xmlns:a16="http://schemas.microsoft.com/office/drawing/2014/main" val="1648628500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37218796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861268662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6469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79515"/>
                  </a:ext>
                </a:extLst>
              </a:tr>
            </a:tbl>
          </a:graphicData>
        </a:graphic>
      </p:graphicFrame>
      <p:sp>
        <p:nvSpPr>
          <p:cNvPr id="15" name="Multiply 14">
            <a:extLst>
              <a:ext uri="{FF2B5EF4-FFF2-40B4-BE49-F238E27FC236}">
                <a16:creationId xmlns:a16="http://schemas.microsoft.com/office/drawing/2014/main" id="{4A6CCB11-AFC2-AE09-AD09-828C0A136F88}"/>
              </a:ext>
            </a:extLst>
          </p:cNvPr>
          <p:cNvSpPr/>
          <p:nvPr/>
        </p:nvSpPr>
        <p:spPr>
          <a:xfrm>
            <a:off x="4040134" y="4440273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A7865AE7-9486-9734-EE37-4F2E7FF3542D}"/>
              </a:ext>
            </a:extLst>
          </p:cNvPr>
          <p:cNvSpPr/>
          <p:nvPr/>
        </p:nvSpPr>
        <p:spPr>
          <a:xfrm>
            <a:off x="5042603" y="4440273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588CF3-E646-7ECF-7C17-6825EF58684E}"/>
              </a:ext>
            </a:extLst>
          </p:cNvPr>
          <p:cNvSpPr/>
          <p:nvPr/>
        </p:nvSpPr>
        <p:spPr>
          <a:xfrm>
            <a:off x="6677239" y="3601320"/>
            <a:ext cx="3467953" cy="36933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BD1225-40C6-AC78-41AB-499CF251167B}"/>
              </a:ext>
            </a:extLst>
          </p:cNvPr>
          <p:cNvSpPr/>
          <p:nvPr/>
        </p:nvSpPr>
        <p:spPr>
          <a:xfrm>
            <a:off x="6593677" y="4491119"/>
            <a:ext cx="3467953" cy="36933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69D36F5-28E3-7170-7877-7ED7ADE803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53043" y="3824332"/>
            <a:ext cx="906706" cy="607739"/>
          </a:xfrm>
          <a:prstGeom prst="bentConnector3">
            <a:avLst>
              <a:gd name="adj1" fmla="val -4743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8CB843-E38B-19BF-EA8B-BB94241ECA23}"/>
              </a:ext>
            </a:extLst>
          </p:cNvPr>
          <p:cNvCxnSpPr/>
          <p:nvPr/>
        </p:nvCxnSpPr>
        <p:spPr>
          <a:xfrm flipH="1">
            <a:off x="8041640" y="4860452"/>
            <a:ext cx="845398" cy="22103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2812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" grpId="0" animBg="1"/>
      <p:bldP spid="7" grpId="1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3029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EB2282CE-0316-93C4-1152-A8486EBF900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48B43332-3028-E653-76C7-F421B6646A77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 Proof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AEEFB-457F-315E-B3D1-BBCBEFF8225B}"/>
              </a:ext>
            </a:extLst>
          </p:cNvPr>
          <p:cNvSpPr txBox="1"/>
          <p:nvPr/>
        </p:nvSpPr>
        <p:spPr>
          <a:xfrm>
            <a:off x="1833880" y="2222708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preserves mutual exclusion.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20925-40C9-50AE-8488-8DAECB659586}"/>
              </a:ext>
            </a:extLst>
          </p:cNvPr>
          <p:cNvSpPr txBox="1"/>
          <p:nvPr/>
        </p:nvSpPr>
        <p:spPr>
          <a:xfrm>
            <a:off x="1833880" y="2686060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prevents deadlock.</a:t>
            </a:r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C5A32DF-719B-8A35-1FED-8EC0BCF5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810CD551-2DB3-2B24-62F7-017D219A61E8}"/>
              </a:ext>
            </a:extLst>
          </p:cNvPr>
          <p:cNvGraphicFramePr>
            <a:graphicFrameLocks noGrp="1"/>
          </p:cNvGraphicFramePr>
          <p:nvPr/>
        </p:nvGraphicFramePr>
        <p:xfrm>
          <a:off x="1833880" y="3894086"/>
          <a:ext cx="39598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5">
                  <a:extLst>
                    <a:ext uri="{9D8B030D-6E8A-4147-A177-3AD203B41FA5}">
                      <a16:colId xmlns:a16="http://schemas.microsoft.com/office/drawing/2014/main" val="1648628500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37218796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861268662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6469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79515"/>
                  </a:ext>
                </a:extLst>
              </a:tr>
            </a:tbl>
          </a:graphicData>
        </a:graphic>
      </p:graphicFrame>
      <p:sp>
        <p:nvSpPr>
          <p:cNvPr id="15" name="Multiply 14">
            <a:extLst>
              <a:ext uri="{FF2B5EF4-FFF2-40B4-BE49-F238E27FC236}">
                <a16:creationId xmlns:a16="http://schemas.microsoft.com/office/drawing/2014/main" id="{4A6CCB11-AFC2-AE09-AD09-828C0A136F88}"/>
              </a:ext>
            </a:extLst>
          </p:cNvPr>
          <p:cNvSpPr/>
          <p:nvPr/>
        </p:nvSpPr>
        <p:spPr>
          <a:xfrm>
            <a:off x="4040134" y="4440273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A7865AE7-9486-9734-EE37-4F2E7FF3542D}"/>
              </a:ext>
            </a:extLst>
          </p:cNvPr>
          <p:cNvSpPr/>
          <p:nvPr/>
        </p:nvSpPr>
        <p:spPr>
          <a:xfrm>
            <a:off x="5042603" y="4440273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588CF3-E646-7ECF-7C17-6825EF58684E}"/>
              </a:ext>
            </a:extLst>
          </p:cNvPr>
          <p:cNvSpPr/>
          <p:nvPr/>
        </p:nvSpPr>
        <p:spPr>
          <a:xfrm>
            <a:off x="6692467" y="3122905"/>
            <a:ext cx="3467953" cy="36933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FA0F0AC0-EC83-F6A1-81D1-533B403AA712}"/>
              </a:ext>
            </a:extLst>
          </p:cNvPr>
          <p:cNvSpPr/>
          <p:nvPr/>
        </p:nvSpPr>
        <p:spPr>
          <a:xfrm rot="16200000" flipH="1">
            <a:off x="6353884" y="3043539"/>
            <a:ext cx="386925" cy="821104"/>
          </a:xfrm>
          <a:prstGeom prst="circularArrow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CBE7FD89-B723-1B97-943E-FC8CCDA0C63C}"/>
              </a:ext>
            </a:extLst>
          </p:cNvPr>
          <p:cNvSpPr/>
          <p:nvPr/>
        </p:nvSpPr>
        <p:spPr>
          <a:xfrm>
            <a:off x="2099296" y="4437743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44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2" grpId="1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EB2282CE-0316-93C4-1152-A8486EBF900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48B43332-3028-E653-76C7-F421B6646A77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 Proof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AEEFB-457F-315E-B3D1-BBCBEFF8225B}"/>
              </a:ext>
            </a:extLst>
          </p:cNvPr>
          <p:cNvSpPr txBox="1"/>
          <p:nvPr/>
        </p:nvSpPr>
        <p:spPr>
          <a:xfrm>
            <a:off x="1833880" y="2222708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preserves mutual exclusion.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20925-40C9-50AE-8488-8DAECB659586}"/>
              </a:ext>
            </a:extLst>
          </p:cNvPr>
          <p:cNvSpPr txBox="1"/>
          <p:nvPr/>
        </p:nvSpPr>
        <p:spPr>
          <a:xfrm>
            <a:off x="1833880" y="2686060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prevents deadlock.</a:t>
            </a:r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C5A32DF-719B-8A35-1FED-8EC0BCF5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810CD551-2DB3-2B24-62F7-017D219A61E8}"/>
              </a:ext>
            </a:extLst>
          </p:cNvPr>
          <p:cNvGraphicFramePr>
            <a:graphicFrameLocks noGrp="1"/>
          </p:cNvGraphicFramePr>
          <p:nvPr/>
        </p:nvGraphicFramePr>
        <p:xfrm>
          <a:off x="1833880" y="3894086"/>
          <a:ext cx="39598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5">
                  <a:extLst>
                    <a:ext uri="{9D8B030D-6E8A-4147-A177-3AD203B41FA5}">
                      <a16:colId xmlns:a16="http://schemas.microsoft.com/office/drawing/2014/main" val="1648628500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37218796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861268662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6469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79515"/>
                  </a:ext>
                </a:extLst>
              </a:tr>
            </a:tbl>
          </a:graphicData>
        </a:graphic>
      </p:graphicFrame>
      <p:sp>
        <p:nvSpPr>
          <p:cNvPr id="15" name="Multiply 14">
            <a:extLst>
              <a:ext uri="{FF2B5EF4-FFF2-40B4-BE49-F238E27FC236}">
                <a16:creationId xmlns:a16="http://schemas.microsoft.com/office/drawing/2014/main" id="{4A6CCB11-AFC2-AE09-AD09-828C0A136F88}"/>
              </a:ext>
            </a:extLst>
          </p:cNvPr>
          <p:cNvSpPr/>
          <p:nvPr/>
        </p:nvSpPr>
        <p:spPr>
          <a:xfrm>
            <a:off x="4040134" y="4440273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A7865AE7-9486-9734-EE37-4F2E7FF3542D}"/>
              </a:ext>
            </a:extLst>
          </p:cNvPr>
          <p:cNvSpPr/>
          <p:nvPr/>
        </p:nvSpPr>
        <p:spPr>
          <a:xfrm>
            <a:off x="5042603" y="4440273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588CF3-E646-7ECF-7C17-6825EF58684E}"/>
              </a:ext>
            </a:extLst>
          </p:cNvPr>
          <p:cNvSpPr/>
          <p:nvPr/>
        </p:nvSpPr>
        <p:spPr>
          <a:xfrm>
            <a:off x="6600028" y="3667145"/>
            <a:ext cx="3467953" cy="36933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FA0F0AC0-EC83-F6A1-81D1-533B403AA712}"/>
              </a:ext>
            </a:extLst>
          </p:cNvPr>
          <p:cNvSpPr/>
          <p:nvPr/>
        </p:nvSpPr>
        <p:spPr>
          <a:xfrm rot="5400000">
            <a:off x="9700428" y="3646246"/>
            <a:ext cx="747805" cy="990491"/>
          </a:xfrm>
          <a:prstGeom prst="circularArrow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CBE7FD89-B723-1B97-943E-FC8CCDA0C63C}"/>
              </a:ext>
            </a:extLst>
          </p:cNvPr>
          <p:cNvSpPr/>
          <p:nvPr/>
        </p:nvSpPr>
        <p:spPr>
          <a:xfrm>
            <a:off x="2099296" y="4437743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5FEA3D8-DF86-ECC2-7B8B-9C95B4F368D9}"/>
              </a:ext>
            </a:extLst>
          </p:cNvPr>
          <p:cNvSpPr/>
          <p:nvPr/>
        </p:nvSpPr>
        <p:spPr>
          <a:xfrm>
            <a:off x="3045222" y="4450570"/>
            <a:ext cx="558473" cy="5584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245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2" grpId="1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EB2282CE-0316-93C4-1152-A8486EBF900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48B43332-3028-E653-76C7-F421B6646A77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 Proof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AEEFB-457F-315E-B3D1-BBCBEFF8225B}"/>
              </a:ext>
            </a:extLst>
          </p:cNvPr>
          <p:cNvSpPr txBox="1"/>
          <p:nvPr/>
        </p:nvSpPr>
        <p:spPr>
          <a:xfrm>
            <a:off x="1833880" y="2222708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preserves mutual exclusion.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20925-40C9-50AE-8488-8DAECB659586}"/>
              </a:ext>
            </a:extLst>
          </p:cNvPr>
          <p:cNvSpPr txBox="1"/>
          <p:nvPr/>
        </p:nvSpPr>
        <p:spPr>
          <a:xfrm>
            <a:off x="1833880" y="2686060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prevents deadlock.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4D084-01A6-58DA-38BB-E27402070396}"/>
              </a:ext>
            </a:extLst>
          </p:cNvPr>
          <p:cNvSpPr txBox="1"/>
          <p:nvPr/>
        </p:nvSpPr>
        <p:spPr>
          <a:xfrm>
            <a:off x="1833880" y="3156654"/>
            <a:ext cx="620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algorithm exhibits linear wait property.</a:t>
            </a:r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C5A32DF-719B-8A35-1FED-8EC0BCF5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03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775450"/>
          </a:xfrm>
          <a:prstGeom prst="rect">
            <a:avLst/>
          </a:prstGeom>
          <a:solidFill>
            <a:srgbClr val="90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7" b="1642"/>
          <a:stretch/>
        </p:blipFill>
        <p:spPr>
          <a:xfrm>
            <a:off x="-4445" y="1597381"/>
            <a:ext cx="12196445" cy="5260619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20610464">
            <a:off x="228354" y="-1727385"/>
            <a:ext cx="12212760" cy="6911495"/>
          </a:xfrm>
          <a:custGeom>
            <a:avLst/>
            <a:gdLst>
              <a:gd name="adj" fmla="val 18525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34" h="10885">
                <a:moveTo>
                  <a:pt x="17624" y="10884"/>
                </a:moveTo>
                <a:lnTo>
                  <a:pt x="2968" y="10884"/>
                </a:lnTo>
                <a:cubicBezTo>
                  <a:pt x="1302" y="10935"/>
                  <a:pt x="-41" y="9410"/>
                  <a:pt x="0" y="7916"/>
                </a:cubicBezTo>
                <a:lnTo>
                  <a:pt x="0" y="2782"/>
                </a:lnTo>
                <a:lnTo>
                  <a:pt x="824" y="0"/>
                </a:lnTo>
                <a:lnTo>
                  <a:pt x="19233" y="5450"/>
                </a:lnTo>
                <a:lnTo>
                  <a:pt x="17624" y="10884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1775" y="2010410"/>
            <a:ext cx="7420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60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Thanks for Watching!</a:t>
            </a:r>
            <a:endParaRPr lang="zh-CN" altLang="en-US" sz="6000" b="1" dirty="0">
              <a:solidFill>
                <a:schemeClr val="bg1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616393" y="3240405"/>
            <a:ext cx="2548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ynergistically restore proactive platforms through quality data. Distinctively leverage existing…">
            <a:extLst>
              <a:ext uri="{FF2B5EF4-FFF2-40B4-BE49-F238E27FC236}">
                <a16:creationId xmlns:a16="http://schemas.microsoft.com/office/drawing/2014/main" id="{C57421F9-B220-06AF-583D-8B830A74867A}"/>
              </a:ext>
            </a:extLst>
          </p:cNvPr>
          <p:cNvSpPr txBox="1"/>
          <p:nvPr/>
        </p:nvSpPr>
        <p:spPr>
          <a:xfrm>
            <a:off x="1616393" y="4201796"/>
            <a:ext cx="5448790" cy="60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 b="0">
                <a:solidFill>
                  <a:srgbClr val="9AA2A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 research exists some insufficient, I am looking forward professor to pointing out!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7129939-BC57-6F97-02FD-A73AEA964D9F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58" name="任意多边形 14">
              <a:extLst>
                <a:ext uri="{FF2B5EF4-FFF2-40B4-BE49-F238E27FC236}">
                  <a16:creationId xmlns:a16="http://schemas.microsoft.com/office/drawing/2014/main" id="{20D5588D-C4A3-4AA2-E82A-F0DCCA081050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59" name="任意多边形 12">
              <a:extLst>
                <a:ext uri="{FF2B5EF4-FFF2-40B4-BE49-F238E27FC236}">
                  <a16:creationId xmlns:a16="http://schemas.microsoft.com/office/drawing/2014/main" id="{302496B9-B1F2-A0B0-C44D-8E026C837888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60" name="任意多边形 8">
              <a:extLst>
                <a:ext uri="{FF2B5EF4-FFF2-40B4-BE49-F238E27FC236}">
                  <a16:creationId xmlns:a16="http://schemas.microsoft.com/office/drawing/2014/main" id="{8FDDAB85-9346-CE69-7BE6-E38A98104559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61" name="任意多边形 10">
              <a:extLst>
                <a:ext uri="{FF2B5EF4-FFF2-40B4-BE49-F238E27FC236}">
                  <a16:creationId xmlns:a16="http://schemas.microsoft.com/office/drawing/2014/main" id="{5113EF4F-0751-0C0B-E0B7-EAF2A8E73364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62" name="任意多边形 4">
              <a:extLst>
                <a:ext uri="{FF2B5EF4-FFF2-40B4-BE49-F238E27FC236}">
                  <a16:creationId xmlns:a16="http://schemas.microsoft.com/office/drawing/2014/main" id="{DCFC8CD9-39BD-8C29-B63D-53646AF3BB89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63" name="任意多边形 23">
              <a:extLst>
                <a:ext uri="{FF2B5EF4-FFF2-40B4-BE49-F238E27FC236}">
                  <a16:creationId xmlns:a16="http://schemas.microsoft.com/office/drawing/2014/main" id="{B92D899F-0815-91A0-07E0-451589665361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64" name="任意多边形 13">
              <a:extLst>
                <a:ext uri="{FF2B5EF4-FFF2-40B4-BE49-F238E27FC236}">
                  <a16:creationId xmlns:a16="http://schemas.microsoft.com/office/drawing/2014/main" id="{F598FF63-7297-EFEA-D620-ABF85EE88392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65" name="任意多边形 11">
              <a:extLst>
                <a:ext uri="{FF2B5EF4-FFF2-40B4-BE49-F238E27FC236}">
                  <a16:creationId xmlns:a16="http://schemas.microsoft.com/office/drawing/2014/main" id="{4A3FEBB5-AD29-1C2E-D684-B9B8A0571FA8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66" name="任意多边形 20">
              <a:extLst>
                <a:ext uri="{FF2B5EF4-FFF2-40B4-BE49-F238E27FC236}">
                  <a16:creationId xmlns:a16="http://schemas.microsoft.com/office/drawing/2014/main" id="{172E77BB-4457-B8E5-A155-821A965A8BB1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67" name="直接连接符 30">
              <a:extLst>
                <a:ext uri="{FF2B5EF4-FFF2-40B4-BE49-F238E27FC236}">
                  <a16:creationId xmlns:a16="http://schemas.microsoft.com/office/drawing/2014/main" id="{B3E21395-3ED2-AC3C-88C1-C01145512FC0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32">
              <a:extLst>
                <a:ext uri="{FF2B5EF4-FFF2-40B4-BE49-F238E27FC236}">
                  <a16:creationId xmlns:a16="http://schemas.microsoft.com/office/drawing/2014/main" id="{A722E8D4-8FEA-C23A-C9E4-B2931F86E6B5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33">
              <a:extLst>
                <a:ext uri="{FF2B5EF4-FFF2-40B4-BE49-F238E27FC236}">
                  <a16:creationId xmlns:a16="http://schemas.microsoft.com/office/drawing/2014/main" id="{44EA371D-3E12-020A-ED0B-CD83711F7FDC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34">
              <a:extLst>
                <a:ext uri="{FF2B5EF4-FFF2-40B4-BE49-F238E27FC236}">
                  <a16:creationId xmlns:a16="http://schemas.microsoft.com/office/drawing/2014/main" id="{A8310842-B64E-9B0C-0B9E-4E102942DAF7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66DA6B4B-22AE-A820-8B8A-F2E4079B11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21" y="1526060"/>
            <a:ext cx="6139728" cy="5132548"/>
          </a:xfrm>
          <a:prstGeom prst="rect">
            <a:avLst/>
          </a:prstGeom>
        </p:spPr>
      </p:pic>
      <p:sp>
        <p:nvSpPr>
          <p:cNvPr id="16" name="文本框 6">
            <a:extLst>
              <a:ext uri="{FF2B5EF4-FFF2-40B4-BE49-F238E27FC236}">
                <a16:creationId xmlns:a16="http://schemas.microsoft.com/office/drawing/2014/main" id="{D07CD48A-7A5B-FDAA-EB37-CEFF3D0816AF}"/>
              </a:ext>
            </a:extLst>
          </p:cNvPr>
          <p:cNvSpPr txBox="1"/>
          <p:nvPr/>
        </p:nvSpPr>
        <p:spPr>
          <a:xfrm>
            <a:off x="2588522" y="1088229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Lamport</a:t>
            </a:r>
            <a:r>
              <a:rPr lang="en-US" sz="3600" b="1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’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 </a:t>
            </a:r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Bakery Algorithm 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Synergistically restore proactive platforms through quality data. Distinctively leverage existing…">
            <a:extLst>
              <a:ext uri="{FF2B5EF4-FFF2-40B4-BE49-F238E27FC236}">
                <a16:creationId xmlns:a16="http://schemas.microsoft.com/office/drawing/2014/main" id="{A2FF7003-A8FA-BA57-C77F-1A86F4E2DA7D}"/>
              </a:ext>
            </a:extLst>
          </p:cNvPr>
          <p:cNvSpPr txBox="1"/>
          <p:nvPr/>
        </p:nvSpPr>
        <p:spPr>
          <a:xfrm>
            <a:off x="7039587" y="2691390"/>
            <a:ext cx="3521446" cy="283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 b="0">
                <a:solidFill>
                  <a:srgbClr val="9AA2A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lang="en-US" altLang="zh-CN" sz="1400" b="1" dirty="0">
              <a:solidFill>
                <a:schemeClr val="tx2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Lato Regular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358E7A-169A-210B-0ED9-98A2EC219F45}"/>
              </a:ext>
            </a:extLst>
          </p:cNvPr>
          <p:cNvGrpSpPr/>
          <p:nvPr/>
        </p:nvGrpSpPr>
        <p:grpSpPr>
          <a:xfrm>
            <a:off x="1844145" y="1851653"/>
            <a:ext cx="732028" cy="732028"/>
            <a:chOff x="829321" y="2666048"/>
            <a:chExt cx="732028" cy="732028"/>
          </a:xfrm>
        </p:grpSpPr>
        <p:sp>
          <p:nvSpPr>
            <p:cNvPr id="38" name="椭圆 12">
              <a:extLst>
                <a:ext uri="{FF2B5EF4-FFF2-40B4-BE49-F238E27FC236}">
                  <a16:creationId xmlns:a16="http://schemas.microsoft.com/office/drawing/2014/main" id="{A4A02B7A-4842-F9AB-BCD3-D4339361333E}"/>
                </a:ext>
              </a:extLst>
            </p:cNvPr>
            <p:cNvSpPr/>
            <p:nvPr/>
          </p:nvSpPr>
          <p:spPr>
            <a:xfrm>
              <a:off x="829321" y="2666048"/>
              <a:ext cx="732028" cy="732028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B100A0D4-798E-19EB-A626-D6CC89F5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610" y="2743358"/>
              <a:ext cx="594273" cy="594273"/>
            </a:xfrm>
            <a:prstGeom prst="rect">
              <a:avLst/>
            </a:prstGeom>
          </p:spPr>
        </p:pic>
      </p:grpSp>
      <p:sp>
        <p:nvSpPr>
          <p:cNvPr id="43" name="文本框 6">
            <a:extLst>
              <a:ext uri="{FF2B5EF4-FFF2-40B4-BE49-F238E27FC236}">
                <a16:creationId xmlns:a16="http://schemas.microsoft.com/office/drawing/2014/main" id="{25AF2526-10DE-8E86-45F2-791B30134B20}"/>
              </a:ext>
            </a:extLst>
          </p:cNvPr>
          <p:cNvSpPr txBox="1"/>
          <p:nvPr/>
        </p:nvSpPr>
        <p:spPr>
          <a:xfrm>
            <a:off x="2791574" y="1998985"/>
            <a:ext cx="811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Some drawback </a:t>
            </a:r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A9EAF0-D834-3DAC-527C-944F18CC06E5}"/>
              </a:ext>
            </a:extLst>
          </p:cNvPr>
          <p:cNvGrpSpPr/>
          <p:nvPr/>
        </p:nvGrpSpPr>
        <p:grpSpPr>
          <a:xfrm>
            <a:off x="8036599" y="1850421"/>
            <a:ext cx="2609019" cy="1161375"/>
            <a:chOff x="7592975" y="2027056"/>
            <a:chExt cx="2609019" cy="1161375"/>
          </a:xfrm>
        </p:grpSpPr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2DFE5D0B-CB44-A226-A05D-B736341FF0ED}"/>
                </a:ext>
              </a:extLst>
            </p:cNvPr>
            <p:cNvSpPr/>
            <p:nvPr/>
          </p:nvSpPr>
          <p:spPr>
            <a:xfrm>
              <a:off x="7592975" y="2027056"/>
              <a:ext cx="2609019" cy="862870"/>
            </a:xfrm>
            <a:prstGeom prst="cloud">
              <a:avLst/>
            </a:prstGeom>
            <a:solidFill>
              <a:schemeClr val="accent4">
                <a:lumMod val="60000"/>
                <a:lumOff val="40000"/>
                <a:alpha val="24099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b="1" dirty="0">
                  <a:solidFill>
                    <a:srgbClr val="2E75B6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Lato Regular"/>
                  <a:sym typeface="Lato Regular"/>
                </a:rPr>
                <a:t>Unbounded size and number</a:t>
              </a:r>
              <a:r>
                <a:rPr lang="en-AU" sz="1400" b="1" dirty="0">
                  <a:solidFill>
                    <a:srgbClr val="2E75B6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Lato Regular"/>
                  <a:sym typeface="Lato Regular"/>
                </a:rPr>
                <a:t> </a:t>
              </a:r>
              <a:endParaRPr lang="en-US" altLang="zh-CN" sz="1400" b="1" dirty="0">
                <a:solidFill>
                  <a:srgbClr val="2E75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Regular"/>
              </a:endParaRPr>
            </a:p>
          </p:txBody>
        </p: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128CCBB6-8903-1F36-2DAF-A6BE360ABA69}"/>
                </a:ext>
              </a:extLst>
            </p:cNvPr>
            <p:cNvSpPr/>
            <p:nvPr/>
          </p:nvSpPr>
          <p:spPr>
            <a:xfrm>
              <a:off x="8098481" y="2882510"/>
              <a:ext cx="162665" cy="162665"/>
            </a:xfrm>
            <a:prstGeom prst="flowChartConnector">
              <a:avLst/>
            </a:prstGeom>
            <a:solidFill>
              <a:schemeClr val="accent4">
                <a:lumMod val="60000"/>
                <a:lumOff val="40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72F97498-5E6C-F497-E307-76F3849F9193}"/>
                </a:ext>
              </a:extLst>
            </p:cNvPr>
            <p:cNvSpPr/>
            <p:nvPr/>
          </p:nvSpPr>
          <p:spPr>
            <a:xfrm>
              <a:off x="8003993" y="3099984"/>
              <a:ext cx="88447" cy="88447"/>
            </a:xfrm>
            <a:prstGeom prst="flowChartConnector">
              <a:avLst/>
            </a:prstGeom>
            <a:solidFill>
              <a:schemeClr val="accent4">
                <a:lumMod val="60000"/>
                <a:lumOff val="40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5B9334-C74A-3E3B-07D0-90BFD4E58986}"/>
              </a:ext>
            </a:extLst>
          </p:cNvPr>
          <p:cNvGrpSpPr/>
          <p:nvPr/>
        </p:nvGrpSpPr>
        <p:grpSpPr>
          <a:xfrm>
            <a:off x="742421" y="3252867"/>
            <a:ext cx="2822041" cy="1115488"/>
            <a:chOff x="7592975" y="1874688"/>
            <a:chExt cx="2822041" cy="1115488"/>
          </a:xfrm>
        </p:grpSpPr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2219C638-8805-E74D-B14A-FCDBA9D17C15}"/>
                </a:ext>
              </a:extLst>
            </p:cNvPr>
            <p:cNvSpPr/>
            <p:nvPr/>
          </p:nvSpPr>
          <p:spPr>
            <a:xfrm>
              <a:off x="7592975" y="2127306"/>
              <a:ext cx="2609019" cy="862870"/>
            </a:xfrm>
            <a:prstGeom prst="cloud">
              <a:avLst/>
            </a:prstGeom>
            <a:solidFill>
              <a:schemeClr val="accent4">
                <a:lumMod val="60000"/>
                <a:lumOff val="40000"/>
                <a:alpha val="24099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 sz="1800" b="0">
                  <a:solidFill>
                    <a:srgbClr val="9AA2AC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AU" sz="1200" b="1" dirty="0">
                  <a:solidFill>
                    <a:srgbClr val="2E75B6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Lato Regular"/>
                  <a:sym typeface="Lato Regular"/>
                </a:rPr>
                <a:t>Many shared variables are used </a:t>
              </a:r>
              <a:endParaRPr lang="en-US" altLang="zh-CN" sz="1200" b="1" dirty="0">
                <a:solidFill>
                  <a:srgbClr val="2E75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Regular"/>
              </a:endParaRPr>
            </a:p>
          </p:txBody>
        </p:sp>
        <p:sp>
          <p:nvSpPr>
            <p:cNvPr id="50" name="Connector 49">
              <a:extLst>
                <a:ext uri="{FF2B5EF4-FFF2-40B4-BE49-F238E27FC236}">
                  <a16:creationId xmlns:a16="http://schemas.microsoft.com/office/drawing/2014/main" id="{1BEDF8E1-4818-90EC-372B-5498BE408482}"/>
                </a:ext>
              </a:extLst>
            </p:cNvPr>
            <p:cNvSpPr/>
            <p:nvPr/>
          </p:nvSpPr>
          <p:spPr>
            <a:xfrm>
              <a:off x="10088503" y="1941188"/>
              <a:ext cx="162665" cy="162665"/>
            </a:xfrm>
            <a:prstGeom prst="flowChartConnector">
              <a:avLst/>
            </a:prstGeom>
            <a:solidFill>
              <a:schemeClr val="accent4">
                <a:lumMod val="60000"/>
                <a:lumOff val="40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2EC466C3-6D7F-D2EC-D7C4-BBA7547844F6}"/>
                </a:ext>
              </a:extLst>
            </p:cNvPr>
            <p:cNvSpPr/>
            <p:nvPr/>
          </p:nvSpPr>
          <p:spPr>
            <a:xfrm>
              <a:off x="10326569" y="1874688"/>
              <a:ext cx="88447" cy="88447"/>
            </a:xfrm>
            <a:prstGeom prst="flowChartConnector">
              <a:avLst/>
            </a:prstGeom>
            <a:solidFill>
              <a:schemeClr val="accent4">
                <a:lumMod val="60000"/>
                <a:lumOff val="40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Cloud 52">
            <a:extLst>
              <a:ext uri="{FF2B5EF4-FFF2-40B4-BE49-F238E27FC236}">
                <a16:creationId xmlns:a16="http://schemas.microsoft.com/office/drawing/2014/main" id="{E07283DD-C17F-342E-E966-6839DA0D46E8}"/>
              </a:ext>
            </a:extLst>
          </p:cNvPr>
          <p:cNvSpPr/>
          <p:nvPr/>
        </p:nvSpPr>
        <p:spPr>
          <a:xfrm>
            <a:off x="6495816" y="4662969"/>
            <a:ext cx="3384014" cy="1119181"/>
          </a:xfrm>
          <a:prstGeom prst="cloud">
            <a:avLst/>
          </a:prstGeom>
          <a:solidFill>
            <a:schemeClr val="accent4">
              <a:lumMod val="60000"/>
              <a:lumOff val="40000"/>
              <a:alpha val="240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 sz="1800" b="0">
                <a:solidFill>
                  <a:srgbClr val="9AA2A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altLang="zh-CN" sz="1200" b="1" dirty="0">
                <a:solidFill>
                  <a:srgbClr val="2E75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Regular"/>
              </a:rPr>
              <a:t>Unreliable that the failure of any of the processes stops progress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E05E58-184D-B250-3227-463D74B5166B}"/>
              </a:ext>
            </a:extLst>
          </p:cNvPr>
          <p:cNvSpPr txBox="1"/>
          <p:nvPr/>
        </p:nvSpPr>
        <p:spPr>
          <a:xfrm>
            <a:off x="3063240" y="-1106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 animBg="1"/>
      <p:bldP spid="43" grpId="0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D91EB25-F08E-98C8-1311-F869C0B022F6}"/>
              </a:ext>
            </a:extLst>
          </p:cNvPr>
          <p:cNvGrpSpPr/>
          <p:nvPr/>
        </p:nvGrpSpPr>
        <p:grpSpPr>
          <a:xfrm>
            <a:off x="154760" y="177269"/>
            <a:ext cx="11882480" cy="6503461"/>
            <a:chOff x="163476" y="179274"/>
            <a:chExt cx="11882480" cy="6503461"/>
          </a:xfrm>
        </p:grpSpPr>
        <p:sp>
          <p:nvSpPr>
            <p:cNvPr id="15" name="任意多边形 14"/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607CA88-F572-2125-39D1-1BB89AF085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76" y="1981171"/>
            <a:ext cx="3241029" cy="4194273"/>
          </a:xfrm>
          <a:prstGeom prst="rect">
            <a:avLst/>
          </a:prstGeom>
        </p:spPr>
      </p:pic>
      <p:pic>
        <p:nvPicPr>
          <p:cNvPr id="43" name="Picture 42" descr="A picture containing person, person, wearing, suit&#10;&#10;Description automatically generated">
            <a:extLst>
              <a:ext uri="{FF2B5EF4-FFF2-40B4-BE49-F238E27FC236}">
                <a16:creationId xmlns:a16="http://schemas.microsoft.com/office/drawing/2014/main" id="{50C582B1-AD13-A43D-494C-06068E1E4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508" y="788602"/>
            <a:ext cx="1811477" cy="18114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00B17E-5BCD-6816-9863-18E48978F4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40" y="2370885"/>
            <a:ext cx="3993347" cy="3617137"/>
          </a:xfrm>
          <a:prstGeom prst="rect">
            <a:avLst/>
          </a:prstGeom>
        </p:spPr>
      </p:pic>
      <p:sp>
        <p:nvSpPr>
          <p:cNvPr id="45" name="文本框 6">
            <a:extLst>
              <a:ext uri="{FF2B5EF4-FFF2-40B4-BE49-F238E27FC236}">
                <a16:creationId xmlns:a16="http://schemas.microsoft.com/office/drawing/2014/main" id="{07F61B3F-C3D3-63BD-377E-2CB4E118AABE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86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644E632-08A0-0102-4976-0027FC220F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3569626" y="2638148"/>
            <a:ext cx="3832199" cy="3174083"/>
          </a:xfrm>
          <a:prstGeom prst="rect">
            <a:avLst/>
          </a:prstGeom>
        </p:spPr>
      </p:pic>
      <p:sp>
        <p:nvSpPr>
          <p:cNvPr id="67" name="文本框 6">
            <a:extLst>
              <a:ext uri="{FF2B5EF4-FFF2-40B4-BE49-F238E27FC236}">
                <a16:creationId xmlns:a16="http://schemas.microsoft.com/office/drawing/2014/main" id="{C2BE530A-6BEC-8534-7DD6-6C01E24E7A0A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1BBD59-5A99-9A4B-05C0-01A5FE531FC9}"/>
              </a:ext>
            </a:extLst>
          </p:cNvPr>
          <p:cNvSpPr txBox="1"/>
          <p:nvPr/>
        </p:nvSpPr>
        <p:spPr>
          <a:xfrm>
            <a:off x="1653529" y="2054009"/>
            <a:ext cx="3832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AU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Only use five distinct values </a:t>
            </a:r>
            <a:endParaRPr 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FABD217-C9EE-5CA5-2EFB-A1DBFE876C15}"/>
              </a:ext>
            </a:extLst>
          </p:cNvPr>
          <p:cNvSpPr txBox="1"/>
          <p:nvPr/>
        </p:nvSpPr>
        <p:spPr>
          <a:xfrm>
            <a:off x="1673849" y="2572169"/>
            <a:ext cx="415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AU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Use three boolean variables</a:t>
            </a:r>
            <a:endParaRPr 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7" name="Picture 76" descr="Table&#10;&#10;Description automatically generated">
            <a:extLst>
              <a:ext uri="{FF2B5EF4-FFF2-40B4-BE49-F238E27FC236}">
                <a16:creationId xmlns:a16="http://schemas.microsoft.com/office/drawing/2014/main" id="{4D5F1D10-10A4-F363-8334-C8BEDBB7D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61" y="3167647"/>
            <a:ext cx="3721643" cy="2549765"/>
          </a:xfrm>
          <a:prstGeom prst="rect">
            <a:avLst/>
          </a:prstGeom>
        </p:spPr>
      </p:pic>
      <p:pic>
        <p:nvPicPr>
          <p:cNvPr id="79" name="Picture 7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B87F1E0-E9A4-1875-A374-2A7F2E2C04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8" t="17600" r="36250" b="7710"/>
          <a:stretch/>
        </p:blipFill>
        <p:spPr>
          <a:xfrm>
            <a:off x="6381670" y="1700720"/>
            <a:ext cx="4332474" cy="43161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21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lternative Process 14">
            <a:extLst>
              <a:ext uri="{FF2B5EF4-FFF2-40B4-BE49-F238E27FC236}">
                <a16:creationId xmlns:a16="http://schemas.microsoft.com/office/drawing/2014/main" id="{9D6C0A05-8C3D-CBE9-A5BB-75D5B0C7B107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27A0170-B439-94D8-C0F3-77D99A2AD3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sp>
        <p:nvSpPr>
          <p:cNvPr id="17" name="文本框 6">
            <a:extLst>
              <a:ext uri="{FF2B5EF4-FFF2-40B4-BE49-F238E27FC236}">
                <a16:creationId xmlns:a16="http://schemas.microsoft.com/office/drawing/2014/main" id="{3666B769-13EB-80DF-F741-7111910FB455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F10DFB2-4F75-264B-EDB0-01D7F4390101}"/>
              </a:ext>
            </a:extLst>
          </p:cNvPr>
          <p:cNvSpPr/>
          <p:nvPr/>
        </p:nvSpPr>
        <p:spPr>
          <a:xfrm rot="10420970">
            <a:off x="4046532" y="2295455"/>
            <a:ext cx="914384" cy="290249"/>
          </a:xfrm>
          <a:prstGeom prst="rightArrow">
            <a:avLst>
              <a:gd name="adj1" fmla="val 42999"/>
              <a:gd name="adj2" fmla="val 78341"/>
            </a:avLst>
          </a:prstGeom>
          <a:solidFill>
            <a:srgbClr val="FF0000">
              <a:alpha val="4964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80FA5EE-B6B6-877C-2F17-33540E580FBA}"/>
              </a:ext>
            </a:extLst>
          </p:cNvPr>
          <p:cNvSpPr/>
          <p:nvPr/>
        </p:nvSpPr>
        <p:spPr>
          <a:xfrm rot="7150851">
            <a:off x="2895627" y="4057804"/>
            <a:ext cx="3406677" cy="344106"/>
          </a:xfrm>
          <a:prstGeom prst="rightArrow">
            <a:avLst>
              <a:gd name="adj1" fmla="val 42999"/>
              <a:gd name="adj2" fmla="val 78341"/>
            </a:avLst>
          </a:prstGeom>
          <a:solidFill>
            <a:srgbClr val="FF0000">
              <a:alpha val="4964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B081ABE1-5669-184D-1ECF-78BC1C0BB59D}"/>
              </a:ext>
            </a:extLst>
          </p:cNvPr>
          <p:cNvSpPr/>
          <p:nvPr/>
        </p:nvSpPr>
        <p:spPr>
          <a:xfrm>
            <a:off x="5080657" y="2060355"/>
            <a:ext cx="1286125" cy="619760"/>
          </a:xfrm>
          <a:prstGeom prst="cloud">
            <a:avLst/>
          </a:prstGeom>
          <a:solidFill>
            <a:srgbClr val="FF0000">
              <a:alpha val="4964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Flag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2FA4F0-FB9B-5651-069D-8C2C3198B5F0}"/>
              </a:ext>
            </a:extLst>
          </p:cNvPr>
          <p:cNvSpPr txBox="1"/>
          <p:nvPr/>
        </p:nvSpPr>
        <p:spPr>
          <a:xfrm rot="21289204">
            <a:off x="3572133" y="2017531"/>
            <a:ext cx="17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Process have not start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36100-988E-A103-F8EA-5F2DC85C9D41}"/>
              </a:ext>
            </a:extLst>
          </p:cNvPr>
          <p:cNvSpPr txBox="1"/>
          <p:nvPr/>
        </p:nvSpPr>
        <p:spPr>
          <a:xfrm>
            <a:off x="4831191" y="3943998"/>
            <a:ext cx="170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Process exit CS and return to non-CS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322C2D-ECDD-55F8-BD8D-31CE3BFB4A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0" y="2416939"/>
            <a:ext cx="3993347" cy="3617137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1395D0-3576-8C9B-D1BF-934157194E69}"/>
              </a:ext>
            </a:extLst>
          </p:cNvPr>
          <p:cNvSpPr/>
          <p:nvPr/>
        </p:nvSpPr>
        <p:spPr>
          <a:xfrm>
            <a:off x="6623507" y="2050942"/>
            <a:ext cx="4778700" cy="850287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C1FB721-4E67-892B-45DF-8EF946F0D8B7}"/>
              </a:ext>
            </a:extLst>
          </p:cNvPr>
          <p:cNvSpPr/>
          <p:nvPr/>
        </p:nvSpPr>
        <p:spPr>
          <a:xfrm>
            <a:off x="6706299" y="5502915"/>
            <a:ext cx="2515562" cy="398146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3B7C2-37CC-9147-74BA-4CD18478E6ED}"/>
              </a:ext>
            </a:extLst>
          </p:cNvPr>
          <p:cNvSpPr txBox="1"/>
          <p:nvPr/>
        </p:nvSpPr>
        <p:spPr>
          <a:xfrm>
            <a:off x="5432008" y="2685447"/>
            <a:ext cx="1327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Denoting that the owner process is in the noncritical section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25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  <p:bldP spid="22" grpId="0"/>
      <p:bldP spid="24" grpId="0" animBg="1"/>
      <p:bldP spid="25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lternative Process 2">
            <a:extLst>
              <a:ext uri="{FF2B5EF4-FFF2-40B4-BE49-F238E27FC236}">
                <a16:creationId xmlns:a16="http://schemas.microsoft.com/office/drawing/2014/main" id="{221C1A4D-E648-A3EF-AE09-A906450755CB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31D7758-28DB-9613-2C9F-E397302F30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sp>
        <p:nvSpPr>
          <p:cNvPr id="5" name="文本框 6">
            <a:extLst>
              <a:ext uri="{FF2B5EF4-FFF2-40B4-BE49-F238E27FC236}">
                <a16:creationId xmlns:a16="http://schemas.microsoft.com/office/drawing/2014/main" id="{B49B3702-6E7D-5221-333C-38312E85101C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65CCE34-0F89-9D9C-B1C5-4EC067D4CE96}"/>
              </a:ext>
            </a:extLst>
          </p:cNvPr>
          <p:cNvSpPr/>
          <p:nvPr/>
        </p:nvSpPr>
        <p:spPr>
          <a:xfrm rot="10800000">
            <a:off x="4228616" y="3364608"/>
            <a:ext cx="1019265" cy="320479"/>
          </a:xfrm>
          <a:prstGeom prst="rightArrow">
            <a:avLst>
              <a:gd name="adj1" fmla="val 49340"/>
              <a:gd name="adj2" fmla="val 78341"/>
            </a:avLst>
          </a:prstGeom>
          <a:solidFill>
            <a:srgbClr val="FFC000">
              <a:alpha val="4964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B9F15C3-65E8-E38F-BB78-E3B9F8AB762B}"/>
              </a:ext>
            </a:extLst>
          </p:cNvPr>
          <p:cNvSpPr/>
          <p:nvPr/>
        </p:nvSpPr>
        <p:spPr>
          <a:xfrm>
            <a:off x="5276464" y="3212443"/>
            <a:ext cx="1286125" cy="619760"/>
          </a:xfrm>
          <a:prstGeom prst="cloud">
            <a:avLst/>
          </a:prstGeom>
          <a:solidFill>
            <a:srgbClr val="FFC000">
              <a:alpha val="4964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Flag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4DEFF-0733-AB22-3CEB-A6D687DFDE5D}"/>
              </a:ext>
            </a:extLst>
          </p:cNvPr>
          <p:cNvSpPr txBox="1"/>
          <p:nvPr/>
        </p:nvSpPr>
        <p:spPr>
          <a:xfrm>
            <a:off x="4725267" y="2495896"/>
            <a:ext cx="1704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Process want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entry CS, check whether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Door_in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is open.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75E92-6124-ED04-6428-B6C7F2B947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0" y="2416939"/>
            <a:ext cx="3993347" cy="361713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7A6E6C-F33F-3F81-8EF4-05A04CDCB8A1}"/>
              </a:ext>
            </a:extLst>
          </p:cNvPr>
          <p:cNvSpPr/>
          <p:nvPr/>
        </p:nvSpPr>
        <p:spPr>
          <a:xfrm>
            <a:off x="6675120" y="2835575"/>
            <a:ext cx="1727200" cy="366109"/>
          </a:xfrm>
          <a:prstGeom prst="round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EF52F-AB94-A8A8-CA19-D21D582109E1}"/>
              </a:ext>
            </a:extLst>
          </p:cNvPr>
          <p:cNvSpPr txBox="1"/>
          <p:nvPr/>
        </p:nvSpPr>
        <p:spPr>
          <a:xfrm>
            <a:off x="4996065" y="4043440"/>
            <a:ext cx="1746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indicating that the owner process wants to enter its critical section (declaration of intention),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86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BC365094-25E3-961E-C0B5-04E115AFB03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3726B10-6675-E061-C2BE-3BF3626B5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CA693CEA-4D20-CB94-F709-7687064C4D44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3BDB90-BE71-7DBE-BA26-7206BADE20A5}"/>
              </a:ext>
            </a:extLst>
          </p:cNvPr>
          <p:cNvSpPr/>
          <p:nvPr/>
        </p:nvSpPr>
        <p:spPr>
          <a:xfrm rot="8070308">
            <a:off x="4341420" y="3485989"/>
            <a:ext cx="932360" cy="307554"/>
          </a:xfrm>
          <a:prstGeom prst="rightArrow">
            <a:avLst>
              <a:gd name="adj1" fmla="val 42999"/>
              <a:gd name="adj2" fmla="val 78341"/>
            </a:avLst>
          </a:prstGeom>
          <a:solidFill>
            <a:srgbClr val="00B050">
              <a:alpha val="4964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45B7A89-BBA0-36E0-CA33-376CE7681047}"/>
              </a:ext>
            </a:extLst>
          </p:cNvPr>
          <p:cNvSpPr/>
          <p:nvPr/>
        </p:nvSpPr>
        <p:spPr>
          <a:xfrm>
            <a:off x="5299772" y="2787331"/>
            <a:ext cx="1286125" cy="619760"/>
          </a:xfrm>
          <a:prstGeom prst="cloud">
            <a:avLst/>
          </a:prstGeom>
          <a:solidFill>
            <a:srgbClr val="00B050">
              <a:alpha val="4964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Flag =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253A3-F2F4-ECC5-389B-D3B318771832}"/>
              </a:ext>
            </a:extLst>
          </p:cNvPr>
          <p:cNvSpPr txBox="1"/>
          <p:nvPr/>
        </p:nvSpPr>
        <p:spPr>
          <a:xfrm>
            <a:off x="4955107" y="3591755"/>
            <a:ext cx="1704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Process in waiting room, open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Door_in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let other flag =1 process come in to waiting room.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Wait all flag = 1 process arrive and go into 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9660E-549C-703B-8DB9-DE393751AE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0" y="2416939"/>
            <a:ext cx="3993347" cy="361713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36A110-B982-8476-6DEB-13258E80E6AF}"/>
              </a:ext>
            </a:extLst>
          </p:cNvPr>
          <p:cNvSpPr/>
          <p:nvPr/>
        </p:nvSpPr>
        <p:spPr>
          <a:xfrm>
            <a:off x="6681886" y="3654619"/>
            <a:ext cx="3467953" cy="366109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DE9FCA-E73F-DF07-FF05-5104FA3D6B44}"/>
              </a:ext>
            </a:extLst>
          </p:cNvPr>
          <p:cNvSpPr/>
          <p:nvPr/>
        </p:nvSpPr>
        <p:spPr>
          <a:xfrm>
            <a:off x="3334030" y="3641465"/>
            <a:ext cx="936118" cy="182712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B1D45-B731-A441-195A-94C5CE4CF3BE}"/>
              </a:ext>
            </a:extLst>
          </p:cNvPr>
          <p:cNvSpPr txBox="1"/>
          <p:nvPr/>
        </p:nvSpPr>
        <p:spPr>
          <a:xfrm>
            <a:off x="4637985" y="1877007"/>
            <a:ext cx="19567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indicating that the owner process wants to enter its critical section (declaration of intention)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57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667CFC61-D0E7-1229-408E-10B26E1209DE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C5AF4C8-9CAD-B8BA-2146-E008A01895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9BA1F934-FAE6-B5DE-1C93-8DD9AC974FFD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A1D5FCF-28E1-7849-CAE6-574DCA0A7DA6}"/>
              </a:ext>
            </a:extLst>
          </p:cNvPr>
          <p:cNvSpPr/>
          <p:nvPr/>
        </p:nvSpPr>
        <p:spPr>
          <a:xfrm rot="7578118">
            <a:off x="4054312" y="2939223"/>
            <a:ext cx="1107243" cy="307554"/>
          </a:xfrm>
          <a:prstGeom prst="rightArrow">
            <a:avLst>
              <a:gd name="adj1" fmla="val 42999"/>
              <a:gd name="adj2" fmla="val 78341"/>
            </a:avLst>
          </a:prstGeom>
          <a:solidFill>
            <a:srgbClr val="00B0F0">
              <a:alpha val="4964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339A9AA-56D8-D93F-74D8-196D1B87040E}"/>
              </a:ext>
            </a:extLst>
          </p:cNvPr>
          <p:cNvSpPr/>
          <p:nvPr/>
        </p:nvSpPr>
        <p:spPr>
          <a:xfrm>
            <a:off x="5151898" y="2312731"/>
            <a:ext cx="1286125" cy="619760"/>
          </a:xfrm>
          <a:prstGeom prst="cloud">
            <a:avLst/>
          </a:prstGeom>
          <a:solidFill>
            <a:srgbClr val="00B0F0">
              <a:alpha val="4964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Flag =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F21D6-C9D0-E532-9DD9-72E8311862D1}"/>
              </a:ext>
            </a:extLst>
          </p:cNvPr>
          <p:cNvSpPr txBox="1"/>
          <p:nvPr/>
        </p:nvSpPr>
        <p:spPr>
          <a:xfrm>
            <a:off x="4677518" y="2911109"/>
            <a:ext cx="2010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Close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Door_in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check.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D02C2E-9CB2-F2AF-EBC9-7080A51B28F1}"/>
              </a:ext>
            </a:extLst>
          </p:cNvPr>
          <p:cNvSpPr/>
          <p:nvPr/>
        </p:nvSpPr>
        <p:spPr>
          <a:xfrm>
            <a:off x="6680989" y="3436043"/>
            <a:ext cx="3467953" cy="268781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0C32EA4-0F39-F10D-915C-336D0C13835F}"/>
              </a:ext>
            </a:extLst>
          </p:cNvPr>
          <p:cNvSpPr/>
          <p:nvPr/>
        </p:nvSpPr>
        <p:spPr>
          <a:xfrm>
            <a:off x="3334030" y="3641465"/>
            <a:ext cx="936118" cy="182712"/>
          </a:xfrm>
          <a:prstGeom prst="round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55C2A84-DFCC-15F9-DE3B-AD5E3635F59C}"/>
              </a:ext>
            </a:extLst>
          </p:cNvPr>
          <p:cNvSpPr/>
          <p:nvPr/>
        </p:nvSpPr>
        <p:spPr>
          <a:xfrm>
            <a:off x="4532875" y="3429000"/>
            <a:ext cx="577023" cy="590061"/>
          </a:xfrm>
          <a:custGeom>
            <a:avLst/>
            <a:gdLst>
              <a:gd name="connsiteX0" fmla="*/ 441464 w 577023"/>
              <a:gd name="connsiteY0" fmla="*/ 0 h 590061"/>
              <a:gd name="connsiteX1" fmla="*/ 541975 w 577023"/>
              <a:gd name="connsiteY1" fmla="*/ 0 h 590061"/>
              <a:gd name="connsiteX2" fmla="*/ 567104 w 577023"/>
              <a:gd name="connsiteY2" fmla="*/ 25129 h 590061"/>
              <a:gd name="connsiteX3" fmla="*/ 567104 w 577023"/>
              <a:gd name="connsiteY3" fmla="*/ 370161 h 590061"/>
              <a:gd name="connsiteX4" fmla="*/ 577023 w 577023"/>
              <a:gd name="connsiteY4" fmla="*/ 370161 h 590061"/>
              <a:gd name="connsiteX5" fmla="*/ 577023 w 577023"/>
              <a:gd name="connsiteY5" fmla="*/ 502407 h 590061"/>
              <a:gd name="connsiteX6" fmla="*/ 240941 w 577023"/>
              <a:gd name="connsiteY6" fmla="*/ 502407 h 590061"/>
              <a:gd name="connsiteX7" fmla="*/ 240941 w 577023"/>
              <a:gd name="connsiteY7" fmla="*/ 590061 h 590061"/>
              <a:gd name="connsiteX8" fmla="*/ 0 w 577023"/>
              <a:gd name="connsiteY8" fmla="*/ 436284 h 590061"/>
              <a:gd name="connsiteX9" fmla="*/ 240941 w 577023"/>
              <a:gd name="connsiteY9" fmla="*/ 282507 h 590061"/>
              <a:gd name="connsiteX10" fmla="*/ 240941 w 577023"/>
              <a:gd name="connsiteY10" fmla="*/ 370161 h 590061"/>
              <a:gd name="connsiteX11" fmla="*/ 416335 w 577023"/>
              <a:gd name="connsiteY11" fmla="*/ 370161 h 590061"/>
              <a:gd name="connsiteX12" fmla="*/ 416335 w 577023"/>
              <a:gd name="connsiteY12" fmla="*/ 25129 h 590061"/>
              <a:gd name="connsiteX13" fmla="*/ 441464 w 577023"/>
              <a:gd name="connsiteY13" fmla="*/ 0 h 59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7023" h="590061">
                <a:moveTo>
                  <a:pt x="441464" y="0"/>
                </a:moveTo>
                <a:lnTo>
                  <a:pt x="541975" y="0"/>
                </a:lnTo>
                <a:cubicBezTo>
                  <a:pt x="555853" y="0"/>
                  <a:pt x="567104" y="11251"/>
                  <a:pt x="567104" y="25129"/>
                </a:cubicBezTo>
                <a:lnTo>
                  <a:pt x="567104" y="370161"/>
                </a:lnTo>
                <a:lnTo>
                  <a:pt x="577023" y="370161"/>
                </a:lnTo>
                <a:lnTo>
                  <a:pt x="577023" y="502407"/>
                </a:lnTo>
                <a:lnTo>
                  <a:pt x="240941" y="502407"/>
                </a:lnTo>
                <a:lnTo>
                  <a:pt x="240941" y="590061"/>
                </a:lnTo>
                <a:lnTo>
                  <a:pt x="0" y="436284"/>
                </a:lnTo>
                <a:lnTo>
                  <a:pt x="240941" y="282507"/>
                </a:lnTo>
                <a:lnTo>
                  <a:pt x="240941" y="370161"/>
                </a:lnTo>
                <a:lnTo>
                  <a:pt x="416335" y="370161"/>
                </a:lnTo>
                <a:lnTo>
                  <a:pt x="416335" y="25129"/>
                </a:lnTo>
                <a:cubicBezTo>
                  <a:pt x="416335" y="11251"/>
                  <a:pt x="427586" y="0"/>
                  <a:pt x="441464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7B83A5-D55E-C683-05D5-44BEADA16867}"/>
              </a:ext>
            </a:extLst>
          </p:cNvPr>
          <p:cNvSpPr txBox="1"/>
          <p:nvPr/>
        </p:nvSpPr>
        <p:spPr>
          <a:xfrm>
            <a:off x="5121872" y="3280377"/>
            <a:ext cx="1159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If exist flag = 1 process, go to waiting room, change flag = 2 to open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Door_in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4009100-054C-32F7-0493-70EB20CBE0E5}"/>
              </a:ext>
            </a:extLst>
          </p:cNvPr>
          <p:cNvSpPr/>
          <p:nvPr/>
        </p:nvSpPr>
        <p:spPr>
          <a:xfrm rot="12089616">
            <a:off x="4084285" y="4280438"/>
            <a:ext cx="1122263" cy="314569"/>
          </a:xfrm>
          <a:prstGeom prst="rightArrow">
            <a:avLst>
              <a:gd name="adj1" fmla="val 42999"/>
              <a:gd name="adj2" fmla="val 78341"/>
            </a:avLst>
          </a:prstGeom>
          <a:solidFill>
            <a:schemeClr val="accent1">
              <a:lumMod val="50000"/>
              <a:alpha val="4964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FC891-039E-B637-4879-46BF125C7D68}"/>
              </a:ext>
            </a:extLst>
          </p:cNvPr>
          <p:cNvSpPr txBox="1"/>
          <p:nvPr/>
        </p:nvSpPr>
        <p:spPr>
          <a:xfrm>
            <a:off x="5196266" y="4518063"/>
            <a:ext cx="1159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If not, keep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Door_in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close, change flag = 4, open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Door_out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8AC119-7E51-208F-AD1C-3E8331341B91}"/>
              </a:ext>
            </a:extLst>
          </p:cNvPr>
          <p:cNvSpPr/>
          <p:nvPr/>
        </p:nvSpPr>
        <p:spPr>
          <a:xfrm>
            <a:off x="6696471" y="3745255"/>
            <a:ext cx="3467953" cy="268781"/>
          </a:xfrm>
          <a:prstGeom prst="round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773C77-2C4C-66A5-A1B0-754A37223C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0" y="2416939"/>
            <a:ext cx="3993347" cy="36171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64C1C4-1610-F6E6-7941-2D167FE9E32C}"/>
              </a:ext>
            </a:extLst>
          </p:cNvPr>
          <p:cNvSpPr txBox="1"/>
          <p:nvPr/>
        </p:nvSpPr>
        <p:spPr>
          <a:xfrm>
            <a:off x="4118421" y="1713657"/>
            <a:ext cx="15473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denoting that the owner process has just passed through the </a:t>
            </a:r>
            <a:r>
              <a:rPr lang="en-AU" sz="1200" dirty="0" err="1">
                <a:latin typeface="Arial" panose="020B0604020202020204" pitchFamily="34" charset="0"/>
                <a:cs typeface="Arial" panose="020B0604020202020204" pitchFamily="34" charset="0"/>
              </a:rPr>
              <a:t>door_in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2279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B5A2995-2E45-F309-8C0C-59204EC241D5}"/>
              </a:ext>
            </a:extLst>
          </p:cNvPr>
          <p:cNvGrpSpPr/>
          <p:nvPr/>
        </p:nvGrpSpPr>
        <p:grpSpPr>
          <a:xfrm>
            <a:off x="154760" y="176951"/>
            <a:ext cx="11882480" cy="6503461"/>
            <a:chOff x="163476" y="179274"/>
            <a:chExt cx="11882480" cy="6503461"/>
          </a:xfrm>
        </p:grpSpPr>
        <p:sp>
          <p:nvSpPr>
            <p:cNvPr id="81" name="任意多边形 14">
              <a:extLst>
                <a:ext uri="{FF2B5EF4-FFF2-40B4-BE49-F238E27FC236}">
                  <a16:creationId xmlns:a16="http://schemas.microsoft.com/office/drawing/2014/main" id="{D0335FBB-DBDC-A215-5F25-07119AFDA60A}"/>
                </a:ext>
              </a:extLst>
            </p:cNvPr>
            <p:cNvSpPr/>
            <p:nvPr/>
          </p:nvSpPr>
          <p:spPr>
            <a:xfrm>
              <a:off x="531495" y="569595"/>
              <a:ext cx="11142980" cy="5761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48" h="9074">
                  <a:moveTo>
                    <a:pt x="2770" y="0"/>
                  </a:moveTo>
                  <a:lnTo>
                    <a:pt x="17548" y="0"/>
                  </a:lnTo>
                  <a:lnTo>
                    <a:pt x="17548" y="6116"/>
                  </a:lnTo>
                  <a:lnTo>
                    <a:pt x="14590" y="9074"/>
                  </a:lnTo>
                  <a:lnTo>
                    <a:pt x="0" y="9074"/>
                  </a:lnTo>
                  <a:lnTo>
                    <a:pt x="0" y="2770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2" name="任意多边形 12">
              <a:extLst>
                <a:ext uri="{FF2B5EF4-FFF2-40B4-BE49-F238E27FC236}">
                  <a16:creationId xmlns:a16="http://schemas.microsoft.com/office/drawing/2014/main" id="{77A4F523-1BC1-E987-38FC-D7CB9A3A367E}"/>
                </a:ext>
              </a:extLst>
            </p:cNvPr>
            <p:cNvSpPr/>
            <p:nvPr/>
          </p:nvSpPr>
          <p:spPr>
            <a:xfrm rot="2700000">
              <a:off x="1464687" y="-199795"/>
              <a:ext cx="377685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4446">
                  <a:moveTo>
                    <a:pt x="0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595" y="3851"/>
                  </a:moveTo>
                  <a:lnTo>
                    <a:pt x="0" y="4446"/>
                  </a:lnTo>
                  <a:lnTo>
                    <a:pt x="0" y="1823"/>
                  </a:lnTo>
                  <a:lnTo>
                    <a:pt x="595" y="1228"/>
                  </a:lnTo>
                  <a:lnTo>
                    <a:pt x="595" y="385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3" name="任意多边形 8">
              <a:extLst>
                <a:ext uri="{FF2B5EF4-FFF2-40B4-BE49-F238E27FC236}">
                  <a16:creationId xmlns:a16="http://schemas.microsoft.com/office/drawing/2014/main" id="{F3334840-907D-32B1-FBAD-52860DDB523E}"/>
                </a:ext>
              </a:extLst>
            </p:cNvPr>
            <p:cNvSpPr/>
            <p:nvPr/>
          </p:nvSpPr>
          <p:spPr>
            <a:xfrm rot="2700000">
              <a:off x="1058679" y="1099166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4" name="任意多边形 10">
              <a:extLst>
                <a:ext uri="{FF2B5EF4-FFF2-40B4-BE49-F238E27FC236}">
                  <a16:creationId xmlns:a16="http://schemas.microsoft.com/office/drawing/2014/main" id="{F8A79BED-9119-A15A-1EC3-94D9B62E586D}"/>
                </a:ext>
              </a:extLst>
            </p:cNvPr>
            <p:cNvSpPr/>
            <p:nvPr/>
          </p:nvSpPr>
          <p:spPr>
            <a:xfrm rot="2700000">
              <a:off x="1865584" y="-104639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5" name="任意多边形 4">
              <a:extLst>
                <a:ext uri="{FF2B5EF4-FFF2-40B4-BE49-F238E27FC236}">
                  <a16:creationId xmlns:a16="http://schemas.microsoft.com/office/drawing/2014/main" id="{4E387368-1D66-D5FE-5177-7D311F130DA1}"/>
                </a:ext>
              </a:extLst>
            </p:cNvPr>
            <p:cNvSpPr/>
            <p:nvPr/>
          </p:nvSpPr>
          <p:spPr>
            <a:xfrm rot="2700000">
              <a:off x="954176" y="-7988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6" name="任意多边形 23">
              <a:extLst>
                <a:ext uri="{FF2B5EF4-FFF2-40B4-BE49-F238E27FC236}">
                  <a16:creationId xmlns:a16="http://schemas.microsoft.com/office/drawing/2014/main" id="{D24C531A-B075-4FEF-3E58-79A2DDB01489}"/>
                </a:ext>
              </a:extLst>
            </p:cNvPr>
            <p:cNvSpPr/>
            <p:nvPr/>
          </p:nvSpPr>
          <p:spPr>
            <a:xfrm rot="2700000">
              <a:off x="10667636" y="4359613"/>
              <a:ext cx="377685" cy="20434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5" h="3218">
                  <a:moveTo>
                    <a:pt x="595" y="2623"/>
                  </a:moveTo>
                  <a:lnTo>
                    <a:pt x="0" y="3218"/>
                  </a:lnTo>
                  <a:lnTo>
                    <a:pt x="0" y="595"/>
                  </a:lnTo>
                  <a:lnTo>
                    <a:pt x="595" y="0"/>
                  </a:lnTo>
                  <a:lnTo>
                    <a:pt x="595" y="26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7" name="任意多边形 13">
              <a:extLst>
                <a:ext uri="{FF2B5EF4-FFF2-40B4-BE49-F238E27FC236}">
                  <a16:creationId xmlns:a16="http://schemas.microsoft.com/office/drawing/2014/main" id="{75F0B088-43E8-6908-0512-A9C0BDF046C4}"/>
                </a:ext>
              </a:extLst>
            </p:cNvPr>
            <p:cNvSpPr/>
            <p:nvPr/>
          </p:nvSpPr>
          <p:spPr>
            <a:xfrm rot="2700000" flipH="1" flipV="1">
              <a:off x="9841184" y="5085170"/>
              <a:ext cx="371901" cy="28232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4446">
                  <a:moveTo>
                    <a:pt x="0" y="0"/>
                  </a:moveTo>
                  <a:lnTo>
                    <a:pt x="586" y="0"/>
                  </a:lnTo>
                  <a:lnTo>
                    <a:pt x="586" y="3860"/>
                  </a:lnTo>
                  <a:lnTo>
                    <a:pt x="0" y="4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8" name="任意多边形 11">
              <a:extLst>
                <a:ext uri="{FF2B5EF4-FFF2-40B4-BE49-F238E27FC236}">
                  <a16:creationId xmlns:a16="http://schemas.microsoft.com/office/drawing/2014/main" id="{A2329EB1-E445-619C-E133-DE76746C0131}"/>
                </a:ext>
              </a:extLst>
            </p:cNvPr>
            <p:cNvSpPr/>
            <p:nvPr/>
          </p:nvSpPr>
          <p:spPr>
            <a:xfrm rot="2700000">
              <a:off x="10890656" y="4927730"/>
              <a:ext cx="364599" cy="1946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4" h="3065">
                  <a:moveTo>
                    <a:pt x="574" y="0"/>
                  </a:moveTo>
                  <a:lnTo>
                    <a:pt x="574" y="2490"/>
                  </a:lnTo>
                  <a:lnTo>
                    <a:pt x="0" y="3065"/>
                  </a:lnTo>
                  <a:lnTo>
                    <a:pt x="0" y="574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F2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89" name="任意多边形 20">
              <a:extLst>
                <a:ext uri="{FF2B5EF4-FFF2-40B4-BE49-F238E27FC236}">
                  <a16:creationId xmlns:a16="http://schemas.microsoft.com/office/drawing/2014/main" id="{8D7588CC-6A9B-01B1-2335-C38B1906E3E5}"/>
                </a:ext>
              </a:extLst>
            </p:cNvPr>
            <p:cNvSpPr/>
            <p:nvPr/>
          </p:nvSpPr>
          <p:spPr>
            <a:xfrm rot="2700000">
              <a:off x="10778624" y="4053821"/>
              <a:ext cx="383008" cy="16770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641">
                  <a:moveTo>
                    <a:pt x="603" y="2038"/>
                  </a:moveTo>
                  <a:lnTo>
                    <a:pt x="0" y="2641"/>
                  </a:lnTo>
                  <a:lnTo>
                    <a:pt x="0" y="603"/>
                  </a:lnTo>
                  <a:lnTo>
                    <a:pt x="603" y="0"/>
                  </a:lnTo>
                  <a:lnTo>
                    <a:pt x="603" y="203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cxnSp>
          <p:nvCxnSpPr>
            <p:cNvPr id="90" name="直接连接符 30">
              <a:extLst>
                <a:ext uri="{FF2B5EF4-FFF2-40B4-BE49-F238E27FC236}">
                  <a16:creationId xmlns:a16="http://schemas.microsoft.com/office/drawing/2014/main" id="{99373A08-B8D3-06FF-17C7-8551AE8D4753}"/>
                </a:ext>
              </a:extLst>
            </p:cNvPr>
            <p:cNvCxnSpPr/>
            <p:nvPr/>
          </p:nvCxnSpPr>
          <p:spPr>
            <a:xfrm>
              <a:off x="2252345" y="569595"/>
              <a:ext cx="9432000" cy="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32">
              <a:extLst>
                <a:ext uri="{FF2B5EF4-FFF2-40B4-BE49-F238E27FC236}">
                  <a16:creationId xmlns:a16="http://schemas.microsoft.com/office/drawing/2014/main" id="{C81F0F38-A1BD-AE7D-2816-7D633F12EDC2}"/>
                </a:ext>
              </a:extLst>
            </p:cNvPr>
            <p:cNvCxnSpPr/>
            <p:nvPr/>
          </p:nvCxnSpPr>
          <p:spPr>
            <a:xfrm>
              <a:off x="11680825" y="570865"/>
              <a:ext cx="0" cy="382524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33">
              <a:extLst>
                <a:ext uri="{FF2B5EF4-FFF2-40B4-BE49-F238E27FC236}">
                  <a16:creationId xmlns:a16="http://schemas.microsoft.com/office/drawing/2014/main" id="{75C45A65-4A2E-391E-C08E-E42832A49476}"/>
                </a:ext>
              </a:extLst>
            </p:cNvPr>
            <p:cNvCxnSpPr/>
            <p:nvPr/>
          </p:nvCxnSpPr>
          <p:spPr>
            <a:xfrm>
              <a:off x="527685" y="6323965"/>
              <a:ext cx="9288000" cy="0"/>
            </a:xfrm>
            <a:prstGeom prst="line">
              <a:avLst/>
            </a:prstGeom>
            <a:ln w="1016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34">
              <a:extLst>
                <a:ext uri="{FF2B5EF4-FFF2-40B4-BE49-F238E27FC236}">
                  <a16:creationId xmlns:a16="http://schemas.microsoft.com/office/drawing/2014/main" id="{8734FEFA-D7E6-63F3-3DD8-569B272758AF}"/>
                </a:ext>
              </a:extLst>
            </p:cNvPr>
            <p:cNvCxnSpPr/>
            <p:nvPr/>
          </p:nvCxnSpPr>
          <p:spPr>
            <a:xfrm>
              <a:off x="531495" y="2434590"/>
              <a:ext cx="0" cy="3888000"/>
            </a:xfrm>
            <a:prstGeom prst="line">
              <a:avLst/>
            </a:prstGeom>
            <a:ln w="12700">
              <a:solidFill>
                <a:srgbClr val="0F24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F79D2975-CBAF-D34D-E4C0-82325262498C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lternative Process 1">
            <a:extLst>
              <a:ext uri="{FF2B5EF4-FFF2-40B4-BE49-F238E27FC236}">
                <a16:creationId xmlns:a16="http://schemas.microsoft.com/office/drawing/2014/main" id="{EB2282CE-0316-93C4-1152-A8486EBF9009}"/>
              </a:ext>
            </a:extLst>
          </p:cNvPr>
          <p:cNvSpPr/>
          <p:nvPr/>
        </p:nvSpPr>
        <p:spPr>
          <a:xfrm>
            <a:off x="3853380" y="2848448"/>
            <a:ext cx="437540" cy="54421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203616B-71C8-E620-0103-8E896B7F3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8792" r="28477" b="8305"/>
          <a:stretch/>
        </p:blipFill>
        <p:spPr>
          <a:xfrm>
            <a:off x="6603547" y="2056274"/>
            <a:ext cx="4694135" cy="3887996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CBE967FE-E04B-E627-2C38-E18B7AA1EBFA}"/>
              </a:ext>
            </a:extLst>
          </p:cNvPr>
          <p:cNvSpPr txBox="1"/>
          <p:nvPr/>
        </p:nvSpPr>
        <p:spPr>
          <a:xfrm>
            <a:off x="2272951" y="1121285"/>
            <a:ext cx="81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Szymanski Algorithm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C4461C7-B436-55F8-5723-20077522F702}"/>
              </a:ext>
            </a:extLst>
          </p:cNvPr>
          <p:cNvSpPr/>
          <p:nvPr/>
        </p:nvSpPr>
        <p:spPr>
          <a:xfrm>
            <a:off x="5168141" y="2500797"/>
            <a:ext cx="1286125" cy="619760"/>
          </a:xfrm>
          <a:prstGeom prst="cloud">
            <a:avLst/>
          </a:prstGeom>
          <a:solidFill>
            <a:srgbClr val="7030A0">
              <a:alpha val="4964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Flag = 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1847C50-A67F-4CD0-E045-BF7FFAA386B4}"/>
              </a:ext>
            </a:extLst>
          </p:cNvPr>
          <p:cNvSpPr/>
          <p:nvPr/>
        </p:nvSpPr>
        <p:spPr>
          <a:xfrm>
            <a:off x="6683870" y="4211045"/>
            <a:ext cx="3467953" cy="36610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F18BC1-756E-595B-998E-1D64EFE89C2B}"/>
              </a:ext>
            </a:extLst>
          </p:cNvPr>
          <p:cNvSpPr/>
          <p:nvPr/>
        </p:nvSpPr>
        <p:spPr>
          <a:xfrm rot="8269766">
            <a:off x="4268836" y="3343238"/>
            <a:ext cx="1173659" cy="386742"/>
          </a:xfrm>
          <a:prstGeom prst="rightArrow">
            <a:avLst>
              <a:gd name="adj1" fmla="val 50843"/>
              <a:gd name="adj2" fmla="val 78341"/>
            </a:avLst>
          </a:prstGeom>
          <a:solidFill>
            <a:srgbClr val="7030A0">
              <a:alpha val="4964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17C3A-D06C-90C2-7A95-9B5C811FC2D9}"/>
              </a:ext>
            </a:extLst>
          </p:cNvPr>
          <p:cNvSpPr txBox="1"/>
          <p:nvPr/>
        </p:nvSpPr>
        <p:spPr>
          <a:xfrm>
            <a:off x="4955107" y="3591755"/>
            <a:ext cx="1704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Door_out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all process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waiting room Line up to entry to CS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BA3FAC-3FFE-3739-0EF6-8D35D39D813D}"/>
              </a:ext>
            </a:extLst>
          </p:cNvPr>
          <p:cNvSpPr/>
          <p:nvPr/>
        </p:nvSpPr>
        <p:spPr>
          <a:xfrm>
            <a:off x="3375973" y="3982286"/>
            <a:ext cx="914947" cy="28072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532C1-B436-8E80-5F78-B9F05B111C5E}"/>
              </a:ext>
            </a:extLst>
          </p:cNvPr>
          <p:cNvSpPr txBox="1"/>
          <p:nvPr/>
        </p:nvSpPr>
        <p:spPr>
          <a:xfrm>
            <a:off x="4487980" y="1823315"/>
            <a:ext cx="152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indicating that the owner process has crossed the </a:t>
            </a:r>
            <a:r>
              <a:rPr lang="en-AU" sz="1200" dirty="0" err="1">
                <a:latin typeface="Arial" panose="020B0604020202020204" pitchFamily="34" charset="0"/>
                <a:cs typeface="Arial" panose="020B0604020202020204" pitchFamily="34" charset="0"/>
              </a:rPr>
              <a:t>door_out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F9D21D-7442-C3BE-59D0-80AB104051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0" y="2416939"/>
            <a:ext cx="3993347" cy="36171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401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512</Words>
  <Application>Microsoft Macintosh PowerPoint</Application>
  <PresentationFormat>Widescreen</PresentationFormat>
  <Paragraphs>92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等线</vt:lpstr>
      <vt:lpstr>汉仪中黑简</vt:lpstr>
      <vt:lpstr>Calibri</vt:lpstr>
      <vt:lpstr>Arial</vt:lpstr>
      <vt:lpstr>等线 Light</vt:lpstr>
      <vt:lpstr>华文细黑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71019</dc:creator>
  <cp:lastModifiedBy>William Wang</cp:lastModifiedBy>
  <cp:revision>37</cp:revision>
  <dcterms:created xsi:type="dcterms:W3CDTF">2021-01-09T02:13:38Z</dcterms:created>
  <dcterms:modified xsi:type="dcterms:W3CDTF">2022-08-10T03:01:04Z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v1.0_mb_qR5S4Bq720tRN81F3E8PaA==</vt:lpwstr>
  </property>
</Properties>
</file>